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64" r:id="rId1"/>
    <p:sldMasterId id="2147485294" r:id="rId2"/>
    <p:sldMasterId id="2147485299" r:id="rId3"/>
    <p:sldMasterId id="2147485304" r:id="rId4"/>
    <p:sldMasterId id="2147485309" r:id="rId5"/>
  </p:sldMasterIdLst>
  <p:notesMasterIdLst>
    <p:notesMasterId r:id="rId65"/>
  </p:notesMasterIdLst>
  <p:handoutMasterIdLst>
    <p:handoutMasterId r:id="rId66"/>
  </p:handoutMasterIdLst>
  <p:sldIdLst>
    <p:sldId id="256" r:id="rId6"/>
    <p:sldId id="808" r:id="rId7"/>
    <p:sldId id="809" r:id="rId8"/>
    <p:sldId id="810" r:id="rId9"/>
    <p:sldId id="811" r:id="rId10"/>
    <p:sldId id="812" r:id="rId11"/>
    <p:sldId id="813" r:id="rId12"/>
    <p:sldId id="801" r:id="rId13"/>
    <p:sldId id="762" r:id="rId14"/>
    <p:sldId id="823" r:id="rId15"/>
    <p:sldId id="802" r:id="rId16"/>
    <p:sldId id="824" r:id="rId17"/>
    <p:sldId id="751" r:id="rId18"/>
    <p:sldId id="820" r:id="rId19"/>
    <p:sldId id="816" r:id="rId20"/>
    <p:sldId id="826" r:id="rId21"/>
    <p:sldId id="827" r:id="rId22"/>
    <p:sldId id="828" r:id="rId23"/>
    <p:sldId id="829" r:id="rId24"/>
    <p:sldId id="830" r:id="rId25"/>
    <p:sldId id="831" r:id="rId26"/>
    <p:sldId id="832" r:id="rId27"/>
    <p:sldId id="689" r:id="rId28"/>
    <p:sldId id="822" r:id="rId29"/>
    <p:sldId id="833" r:id="rId30"/>
    <p:sldId id="834" r:id="rId31"/>
    <p:sldId id="836" r:id="rId32"/>
    <p:sldId id="837" r:id="rId33"/>
    <p:sldId id="838" r:id="rId34"/>
    <p:sldId id="716" r:id="rId35"/>
    <p:sldId id="764" r:id="rId36"/>
    <p:sldId id="839" r:id="rId37"/>
    <p:sldId id="825" r:id="rId38"/>
    <p:sldId id="693" r:id="rId39"/>
    <p:sldId id="840" r:id="rId40"/>
    <p:sldId id="694" r:id="rId41"/>
    <p:sldId id="720" r:id="rId42"/>
    <p:sldId id="799" r:id="rId43"/>
    <p:sldId id="800" r:id="rId44"/>
    <p:sldId id="707" r:id="rId45"/>
    <p:sldId id="710" r:id="rId46"/>
    <p:sldId id="841" r:id="rId47"/>
    <p:sldId id="843" r:id="rId48"/>
    <p:sldId id="844" r:id="rId49"/>
    <p:sldId id="851" r:id="rId50"/>
    <p:sldId id="852" r:id="rId51"/>
    <p:sldId id="853" r:id="rId52"/>
    <p:sldId id="854" r:id="rId53"/>
    <p:sldId id="855" r:id="rId54"/>
    <p:sldId id="856" r:id="rId55"/>
    <p:sldId id="680" r:id="rId56"/>
    <p:sldId id="847" r:id="rId57"/>
    <p:sldId id="848" r:id="rId58"/>
    <p:sldId id="849" r:id="rId59"/>
    <p:sldId id="733" r:id="rId60"/>
    <p:sldId id="778" r:id="rId61"/>
    <p:sldId id="746" r:id="rId62"/>
    <p:sldId id="857" r:id="rId63"/>
    <p:sldId id="845" r:id="rId64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336600"/>
    <a:srgbClr val="FFFF00"/>
    <a:srgbClr val="006600"/>
    <a:srgbClr val="FFFFFF"/>
    <a:srgbClr val="CCFFFF"/>
    <a:srgbClr val="00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250" autoAdjust="0"/>
  </p:normalViewPr>
  <p:slideViewPr>
    <p:cSldViewPr snapToGrid="0">
      <p:cViewPr>
        <p:scale>
          <a:sx n="80" d="100"/>
          <a:sy n="80" d="100"/>
        </p:scale>
        <p:origin x="-1536" y="-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89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90"/>
    </p:cViewPr>
  </p:sorterViewPr>
  <p:notesViewPr>
    <p:cSldViewPr snapToGrid="0">
      <p:cViewPr varScale="1">
        <p:scale>
          <a:sx n="46" d="100"/>
          <a:sy n="46" d="100"/>
        </p:scale>
        <p:origin x="-2318" y="-8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7.xml"/><Relationship Id="rId3" Type="http://schemas.openxmlformats.org/officeDocument/2006/relationships/slide" Target="slides/slide17.xml"/><Relationship Id="rId7" Type="http://schemas.openxmlformats.org/officeDocument/2006/relationships/slide" Target="slides/slide46.xml"/><Relationship Id="rId12" Type="http://schemas.openxmlformats.org/officeDocument/2006/relationships/slide" Target="slides/slide58.xml"/><Relationship Id="rId2" Type="http://schemas.openxmlformats.org/officeDocument/2006/relationships/slide" Target="slides/slide16.xml"/><Relationship Id="rId1" Type="http://schemas.openxmlformats.org/officeDocument/2006/relationships/slide" Target="slides/slide3.xml"/><Relationship Id="rId6" Type="http://schemas.openxmlformats.org/officeDocument/2006/relationships/slide" Target="slides/slide45.xml"/><Relationship Id="rId11" Type="http://schemas.openxmlformats.org/officeDocument/2006/relationships/slide" Target="slides/slide50.xml"/><Relationship Id="rId5" Type="http://schemas.openxmlformats.org/officeDocument/2006/relationships/slide" Target="slides/slide21.xml"/><Relationship Id="rId10" Type="http://schemas.openxmlformats.org/officeDocument/2006/relationships/slide" Target="slides/slide49.xml"/><Relationship Id="rId4" Type="http://schemas.openxmlformats.org/officeDocument/2006/relationships/slide" Target="slides/slide18.xml"/><Relationship Id="rId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E8DB2-60DF-44A3-855E-A45CD87EC03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ECC668-9C07-489A-B54F-0027E5283E8C}">
      <dgm:prSet phldrT="[Teks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-4</a:t>
          </a:r>
          <a:r>
            <a:rPr lang="en-US" sz="2000" dirty="0" smtClean="0"/>
            <a:t> m  Neurons 10</a:t>
          </a:r>
          <a:r>
            <a:rPr lang="en-US" sz="2000" baseline="30000" dirty="0" smtClean="0"/>
            <a:t>-3 </a:t>
          </a:r>
          <a:r>
            <a:rPr lang="en-US" sz="2000" baseline="0" dirty="0" smtClean="0"/>
            <a:t>s </a:t>
          </a:r>
          <a:endParaRPr lang="en-US" sz="2000" baseline="0" dirty="0"/>
        </a:p>
      </dgm:t>
    </dgm:pt>
    <dgm:pt modelId="{2572D320-2AD6-41BF-8574-722DA25B56FC}" type="parTrans" cxnId="{7176BA6C-06F1-4747-B25A-3872FCF38E36}">
      <dgm:prSet/>
      <dgm:spPr/>
      <dgm:t>
        <a:bodyPr/>
        <a:lstStyle/>
        <a:p>
          <a:endParaRPr lang="en-US"/>
        </a:p>
      </dgm:t>
    </dgm:pt>
    <dgm:pt modelId="{FD3D47A0-8328-4F6C-9D61-B7A9C5067964}" type="sibTrans" cxnId="{7176BA6C-06F1-4747-B25A-3872FCF38E36}">
      <dgm:prSet/>
      <dgm:spPr/>
      <dgm:t>
        <a:bodyPr/>
        <a:lstStyle/>
        <a:p>
          <a:endParaRPr lang="en-US"/>
        </a:p>
      </dgm:t>
    </dgm:pt>
    <dgm:pt modelId="{61E61C9F-EF02-4680-A895-17B3FBA3F1A7}">
      <dgm:prSet phldrT="[Teks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-6</a:t>
          </a:r>
          <a:r>
            <a:rPr lang="en-US" sz="2000" dirty="0" smtClean="0"/>
            <a:t> m Synapses 10</a:t>
          </a:r>
          <a:r>
            <a:rPr lang="en-US" sz="2000" baseline="30000" dirty="0" smtClean="0"/>
            <a:t>-4</a:t>
          </a:r>
          <a:r>
            <a:rPr lang="en-US" sz="2000" dirty="0" smtClean="0"/>
            <a:t> s</a:t>
          </a:r>
          <a:endParaRPr lang="en-US" sz="2000" dirty="0"/>
        </a:p>
      </dgm:t>
    </dgm:pt>
    <dgm:pt modelId="{40953FD2-67FA-4C6B-9062-C60358646616}" type="parTrans" cxnId="{2F125DA8-EFFE-4887-A9F1-10DE9E578A5A}">
      <dgm:prSet/>
      <dgm:spPr/>
      <dgm:t>
        <a:bodyPr/>
        <a:lstStyle/>
        <a:p>
          <a:endParaRPr lang="en-US"/>
        </a:p>
      </dgm:t>
    </dgm:pt>
    <dgm:pt modelId="{2A520563-0968-461B-9954-27DED5B32629}" type="sibTrans" cxnId="{2F125DA8-EFFE-4887-A9F1-10DE9E578A5A}">
      <dgm:prSet/>
      <dgm:spPr/>
      <dgm:t>
        <a:bodyPr/>
        <a:lstStyle/>
        <a:p>
          <a:endParaRPr lang="en-US"/>
        </a:p>
      </dgm:t>
    </dgm:pt>
    <dgm:pt modelId="{FE18B338-D6AF-461D-BA93-C46D88C80DC6}">
      <dgm:prSet phldrT="[Teks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-10</a:t>
          </a:r>
          <a:r>
            <a:rPr lang="en-US" sz="2000" dirty="0" smtClean="0"/>
            <a:t> m Molecules  10</a:t>
          </a:r>
          <a:r>
            <a:rPr lang="en-US" sz="2000" baseline="30000" dirty="0" smtClean="0"/>
            <a:t>-10</a:t>
          </a:r>
          <a:r>
            <a:rPr lang="en-US" sz="2000" dirty="0" smtClean="0"/>
            <a:t> s </a:t>
          </a:r>
          <a:endParaRPr lang="en-US" sz="2000" dirty="0"/>
        </a:p>
      </dgm:t>
    </dgm:pt>
    <dgm:pt modelId="{EB8E509F-02CD-4396-9DDA-FEBC737D071F}" type="parTrans" cxnId="{8B304DA4-7CFE-4B54-9925-A7A8C46799BB}">
      <dgm:prSet/>
      <dgm:spPr/>
      <dgm:t>
        <a:bodyPr/>
        <a:lstStyle/>
        <a:p>
          <a:endParaRPr lang="en-US"/>
        </a:p>
      </dgm:t>
    </dgm:pt>
    <dgm:pt modelId="{AF06022C-3FE0-4461-B4B3-5E7181254557}" type="sibTrans" cxnId="{8B304DA4-7CFE-4B54-9925-A7A8C46799BB}">
      <dgm:prSet/>
      <dgm:spPr/>
      <dgm:t>
        <a:bodyPr/>
        <a:lstStyle/>
        <a:p>
          <a:endParaRPr lang="en-US"/>
        </a:p>
      </dgm:t>
    </dgm:pt>
    <dgm:pt modelId="{881D0B4C-DF09-46FA-80E3-A4CE4DB5C6F5}">
      <dgm:prSet phldrT="[Teks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-3</a:t>
          </a:r>
          <a:r>
            <a:rPr lang="en-US" sz="2000" dirty="0" smtClean="0"/>
            <a:t> m Microcircuits 10</a:t>
          </a:r>
          <a:r>
            <a:rPr lang="en-US" sz="2000" baseline="30000" dirty="0" smtClean="0"/>
            <a:t>-2</a:t>
          </a:r>
          <a:r>
            <a:rPr lang="en-US" sz="2000" dirty="0" smtClean="0"/>
            <a:t> s</a:t>
          </a:r>
          <a:endParaRPr lang="en-US" sz="2000" dirty="0"/>
        </a:p>
      </dgm:t>
    </dgm:pt>
    <dgm:pt modelId="{D2EBD773-9C96-41C7-B0F6-E41EBF799FF1}" type="parTrans" cxnId="{93AFF468-F9FC-4645-BCC0-01920817B76C}">
      <dgm:prSet/>
      <dgm:spPr/>
      <dgm:t>
        <a:bodyPr/>
        <a:lstStyle/>
        <a:p>
          <a:endParaRPr lang="en-US"/>
        </a:p>
      </dgm:t>
    </dgm:pt>
    <dgm:pt modelId="{B1BB7464-F970-40A3-81B3-39E738ABBFD0}" type="sibTrans" cxnId="{93AFF468-F9FC-4645-BCC0-01920817B76C}">
      <dgm:prSet/>
      <dgm:spPr/>
      <dgm:t>
        <a:bodyPr/>
        <a:lstStyle/>
        <a:p>
          <a:endParaRPr lang="en-US"/>
        </a:p>
      </dgm:t>
    </dgm:pt>
    <dgm:pt modelId="{8FAA581D-077E-4551-866A-D87251815F31}">
      <dgm:prSet phldrT="[Tekst]" custT="1"/>
      <dgm:spPr/>
      <dgm:t>
        <a:bodyPr/>
        <a:lstStyle/>
        <a:p>
          <a:r>
            <a:rPr lang="en-US" sz="2000" dirty="0" smtClean="0"/>
            <a:t>10</a:t>
          </a:r>
          <a:r>
            <a:rPr lang="en-US" sz="2000" baseline="30000" dirty="0" smtClean="0"/>
            <a:t>-2</a:t>
          </a:r>
          <a:r>
            <a:rPr lang="en-US" sz="2000" dirty="0" smtClean="0"/>
            <a:t> m Maps 10</a:t>
          </a:r>
          <a:r>
            <a:rPr lang="en-US" sz="2000" baseline="30000" dirty="0" smtClean="0"/>
            <a:t>-1</a:t>
          </a:r>
          <a:r>
            <a:rPr lang="en-US" sz="2000" dirty="0" smtClean="0"/>
            <a:t> s</a:t>
          </a:r>
          <a:endParaRPr lang="en-US" sz="2000" dirty="0"/>
        </a:p>
      </dgm:t>
    </dgm:pt>
    <dgm:pt modelId="{68D9B57E-60C5-41D9-A1B0-AB474F43499D}" type="parTrans" cxnId="{FA149968-DE84-4444-9869-62AB29B4B541}">
      <dgm:prSet/>
      <dgm:spPr/>
      <dgm:t>
        <a:bodyPr/>
        <a:lstStyle/>
        <a:p>
          <a:endParaRPr lang="en-US"/>
        </a:p>
      </dgm:t>
    </dgm:pt>
    <dgm:pt modelId="{F06CE73B-40A3-443C-894B-E23F3283991E}" type="sibTrans" cxnId="{FA149968-DE84-4444-9869-62AB29B4B541}">
      <dgm:prSet/>
      <dgm:spPr/>
      <dgm:t>
        <a:bodyPr/>
        <a:lstStyle/>
        <a:p>
          <a:endParaRPr lang="en-US"/>
        </a:p>
      </dgm:t>
    </dgm:pt>
    <dgm:pt modelId="{CA292B42-AFED-43CF-82D9-C86028A91085}">
      <dgm:prSet phldrT="[Tekst]" custT="1"/>
      <dgm:spPr/>
      <dgm:t>
        <a:bodyPr/>
        <a:lstStyle/>
        <a:p>
          <a:r>
            <a:rPr lang="en-US" sz="2000" dirty="0" smtClean="0"/>
            <a:t>0.1 m Brain systems  1 s</a:t>
          </a:r>
          <a:endParaRPr lang="en-US" sz="2000" dirty="0"/>
        </a:p>
      </dgm:t>
    </dgm:pt>
    <dgm:pt modelId="{6658C733-86A8-4A6F-A499-1656E72ABCDC}" type="parTrans" cxnId="{3B0568C7-6B6E-4881-BC17-0C42D4E45309}">
      <dgm:prSet/>
      <dgm:spPr/>
      <dgm:t>
        <a:bodyPr/>
        <a:lstStyle/>
        <a:p>
          <a:endParaRPr lang="en-US"/>
        </a:p>
      </dgm:t>
    </dgm:pt>
    <dgm:pt modelId="{A236FC84-187D-4EB4-80B9-666C7919F9DC}" type="sibTrans" cxnId="{3B0568C7-6B6E-4881-BC17-0C42D4E45309}">
      <dgm:prSet/>
      <dgm:spPr/>
      <dgm:t>
        <a:bodyPr/>
        <a:lstStyle/>
        <a:p>
          <a:endParaRPr lang="en-US"/>
        </a:p>
      </dgm:t>
    </dgm:pt>
    <dgm:pt modelId="{2B40034F-6F38-4876-872D-7B2993CF03A7}">
      <dgm:prSet phldrT="[Tekst]" custT="1"/>
      <dgm:spPr/>
      <dgm:t>
        <a:bodyPr/>
        <a:lstStyle/>
        <a:p>
          <a:r>
            <a:rPr lang="en-US" sz="2000" dirty="0" smtClean="0"/>
            <a:t>CNS/ANS/PNS </a:t>
          </a:r>
          <a:br>
            <a:rPr lang="en-US" sz="2000" dirty="0" smtClean="0"/>
          </a:br>
          <a:r>
            <a:rPr lang="en-US" sz="2000" dirty="0" smtClean="0"/>
            <a:t>1 m, 0.1-10 s</a:t>
          </a:r>
          <a:endParaRPr lang="en-US" sz="2000" dirty="0"/>
        </a:p>
      </dgm:t>
    </dgm:pt>
    <dgm:pt modelId="{8153A87F-D6EB-43EE-8B1C-7815916EFE46}" type="parTrans" cxnId="{BA74AE50-E903-4DFD-A7D4-FA7E6E1CDCBF}">
      <dgm:prSet/>
      <dgm:spPr/>
      <dgm:t>
        <a:bodyPr/>
        <a:lstStyle/>
        <a:p>
          <a:endParaRPr lang="en-US"/>
        </a:p>
      </dgm:t>
    </dgm:pt>
    <dgm:pt modelId="{B7242A0A-E7F1-49AD-B06E-7F981F653AA6}" type="sibTrans" cxnId="{BA74AE50-E903-4DFD-A7D4-FA7E6E1CDCBF}">
      <dgm:prSet/>
      <dgm:spPr/>
      <dgm:t>
        <a:bodyPr/>
        <a:lstStyle/>
        <a:p>
          <a:endParaRPr lang="en-US"/>
        </a:p>
      </dgm:t>
    </dgm:pt>
    <dgm:pt modelId="{8AE38E5C-B678-42D0-9761-5381AA6CB0BC}">
      <dgm:prSet phldrT="[Tekst]"/>
      <dgm:spPr/>
      <dgm:t>
        <a:bodyPr/>
        <a:lstStyle/>
        <a:p>
          <a:r>
            <a:rPr lang="en-US" dirty="0" smtClean="0"/>
            <a:t>10</a:t>
          </a:r>
          <a:r>
            <a:rPr lang="en-US" baseline="30000" dirty="0" smtClean="0"/>
            <a:t>-8</a:t>
          </a:r>
          <a:r>
            <a:rPr lang="en-US" dirty="0" smtClean="0"/>
            <a:t> m Ion channel 10</a:t>
          </a:r>
          <a:r>
            <a:rPr lang="en-US" baseline="30000" dirty="0" smtClean="0"/>
            <a:t>-3</a:t>
          </a:r>
          <a:r>
            <a:rPr lang="en-US" dirty="0" smtClean="0"/>
            <a:t> s</a:t>
          </a:r>
          <a:endParaRPr lang="en-US" dirty="0"/>
        </a:p>
      </dgm:t>
    </dgm:pt>
    <dgm:pt modelId="{2A32151F-9B8A-42FB-B8DF-7C20CD8A0080}" type="parTrans" cxnId="{F124A00D-E17A-4026-BA81-2D2276E44DE9}">
      <dgm:prSet/>
      <dgm:spPr/>
      <dgm:t>
        <a:bodyPr/>
        <a:lstStyle/>
        <a:p>
          <a:endParaRPr lang="en-US"/>
        </a:p>
      </dgm:t>
    </dgm:pt>
    <dgm:pt modelId="{2F55E1BD-8C41-4194-A1C6-85E1DCF9BBC7}" type="sibTrans" cxnId="{F124A00D-E17A-4026-BA81-2D2276E44DE9}">
      <dgm:prSet/>
      <dgm:spPr/>
      <dgm:t>
        <a:bodyPr/>
        <a:lstStyle/>
        <a:p>
          <a:endParaRPr lang="en-US"/>
        </a:p>
      </dgm:t>
    </dgm:pt>
    <dgm:pt modelId="{A768A8A7-0F26-41D3-BB05-3BB2DB374854}" type="pres">
      <dgm:prSet presAssocID="{A08E8DB2-60DF-44A3-855E-A45CD87EC03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2C34246-EA00-4739-8E21-BC9C8D8F28EE}" type="pres">
      <dgm:prSet presAssocID="{A08E8DB2-60DF-44A3-855E-A45CD87EC03B}" presName="pyramid" presStyleLbl="node1" presStyleIdx="0" presStyleCnt="1" custScaleX="142120" custLinFactNeighborX="12910" custLinFactNeighborY="1299"/>
      <dgm:spPr/>
    </dgm:pt>
    <dgm:pt modelId="{42768806-3CED-4F04-AAFD-FD97408ECF95}" type="pres">
      <dgm:prSet presAssocID="{A08E8DB2-60DF-44A3-855E-A45CD87EC03B}" presName="theList" presStyleCnt="0"/>
      <dgm:spPr/>
    </dgm:pt>
    <dgm:pt modelId="{73815162-2FED-46F8-8247-6735D393EC25}" type="pres">
      <dgm:prSet presAssocID="{47ECC668-9C07-489A-B54F-0027E5283E8C}" presName="aNode" presStyleLbl="fgAcc1" presStyleIdx="0" presStyleCnt="8" custScaleX="193433" custScaleY="27230" custLinFactY="167861" custLinFactNeighborX="-30312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EF578-A775-4D14-89E6-38902B304EB9}" type="pres">
      <dgm:prSet presAssocID="{47ECC668-9C07-489A-B54F-0027E5283E8C}" presName="aSpace" presStyleCnt="0"/>
      <dgm:spPr/>
    </dgm:pt>
    <dgm:pt modelId="{5EBBFD5D-17E3-496B-B70C-EA1196A3B2D9}" type="pres">
      <dgm:prSet presAssocID="{61E61C9F-EF02-4680-A895-17B3FBA3F1A7}" presName="aNode" presStyleLbl="fgAcc1" presStyleIdx="1" presStyleCnt="8" custScaleX="182915" custScaleY="32453" custLinFactY="174666" custLinFactNeighborX="-30496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E171E-C965-47F1-A382-C90E8E2AC686}" type="pres">
      <dgm:prSet presAssocID="{61E61C9F-EF02-4680-A895-17B3FBA3F1A7}" presName="aSpace" presStyleCnt="0"/>
      <dgm:spPr/>
    </dgm:pt>
    <dgm:pt modelId="{1EA2F80C-B518-44C9-8A12-7C1AC2A42255}" type="pres">
      <dgm:prSet presAssocID="{FE18B338-D6AF-461D-BA93-C46D88C80DC6}" presName="aNode" presStyleLbl="fgAcc1" presStyleIdx="2" presStyleCnt="8" custScaleX="219130" custScaleY="33987" custLinFactY="251467" custLinFactNeighborX="-27612" custLinFactNeighborY="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9F769-C08F-4CCD-8F6D-E6234DB34D4C}" type="pres">
      <dgm:prSet presAssocID="{FE18B338-D6AF-461D-BA93-C46D88C80DC6}" presName="aSpace" presStyleCnt="0"/>
      <dgm:spPr/>
    </dgm:pt>
    <dgm:pt modelId="{A8E97AE2-8154-481E-A2A0-D14702398DBD}" type="pres">
      <dgm:prSet presAssocID="{881D0B4C-DF09-46FA-80E3-A4CE4DB5C6F5}" presName="aNode" presStyleLbl="fgAcc1" presStyleIdx="3" presStyleCnt="8" custScaleX="223162" custScaleY="26813" custLinFactNeighborX="-20522" custLinFactNeighborY="63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E9817-3FE4-4AAB-99DF-7D95840856F5}" type="pres">
      <dgm:prSet presAssocID="{881D0B4C-DF09-46FA-80E3-A4CE4DB5C6F5}" presName="aSpace" presStyleCnt="0"/>
      <dgm:spPr/>
    </dgm:pt>
    <dgm:pt modelId="{5739D7BB-836F-4966-BD02-1FA1390A13E1}" type="pres">
      <dgm:prSet presAssocID="{8FAA581D-077E-4551-866A-D87251815F31}" presName="aNode" presStyleLbl="fgAcc1" presStyleIdx="4" presStyleCnt="8" custScaleX="162268" custScaleY="22374" custLinFactY="-58193" custLinFactNeighborX="-2052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7AA1-720C-459F-B9B0-E20495AF29F3}" type="pres">
      <dgm:prSet presAssocID="{8FAA581D-077E-4551-866A-D87251815F31}" presName="aSpace" presStyleCnt="0"/>
      <dgm:spPr/>
    </dgm:pt>
    <dgm:pt modelId="{26CE9AC4-2FCE-4A54-B161-BF0CB26E4D12}" type="pres">
      <dgm:prSet presAssocID="{CA292B42-AFED-43CF-82D9-C86028A91085}" presName="aNode" presStyleLbl="fgAcc1" presStyleIdx="5" presStyleCnt="8" custScaleX="213013" custScaleY="38089" custLinFactY="-137443" custLinFactNeighborX="-20522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3EC31-C8F2-4F1E-8B71-E47FFE3E215D}" type="pres">
      <dgm:prSet presAssocID="{CA292B42-AFED-43CF-82D9-C86028A91085}" presName="aSpace" presStyleCnt="0"/>
      <dgm:spPr/>
    </dgm:pt>
    <dgm:pt modelId="{07BF524E-0783-4A34-96BC-B1B626D38FC5}" type="pres">
      <dgm:prSet presAssocID="{2B40034F-6F38-4876-872D-7B2993CF03A7}" presName="aNode" presStyleLbl="fgAcc1" presStyleIdx="6" presStyleCnt="8" custScaleX="151904" custScaleY="50058" custLinFactY="-254329" custLinFactNeighborX="-30778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049A8-7239-4479-BAC3-D7B63254D094}" type="pres">
      <dgm:prSet presAssocID="{2B40034F-6F38-4876-872D-7B2993CF03A7}" presName="aSpace" presStyleCnt="0"/>
      <dgm:spPr/>
    </dgm:pt>
    <dgm:pt modelId="{24010EAE-E763-4546-A09C-811E5A612685}" type="pres">
      <dgm:prSet presAssocID="{8AE38E5C-B678-42D0-9761-5381AA6CB0BC}" presName="aNode" presStyleLbl="fgAcc1" presStyleIdx="7" presStyleCnt="8" custScaleX="202745" custScaleY="42649" custLinFactY="-9193" custLinFactNeighborX="-3049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A2237-A511-4384-A9AA-BC8875198930}" type="pres">
      <dgm:prSet presAssocID="{8AE38E5C-B678-42D0-9761-5381AA6CB0BC}" presName="aSpace" presStyleCnt="0"/>
      <dgm:spPr/>
    </dgm:pt>
  </dgm:ptLst>
  <dgm:cxnLst>
    <dgm:cxn modelId="{60578783-5A3C-445A-ACD3-748904E1E6BA}" type="presOf" srcId="{A08E8DB2-60DF-44A3-855E-A45CD87EC03B}" destId="{A768A8A7-0F26-41D3-BB05-3BB2DB374854}" srcOrd="0" destOrd="0" presId="urn:microsoft.com/office/officeart/2005/8/layout/pyramid2"/>
    <dgm:cxn modelId="{93AFF468-F9FC-4645-BCC0-01920817B76C}" srcId="{A08E8DB2-60DF-44A3-855E-A45CD87EC03B}" destId="{881D0B4C-DF09-46FA-80E3-A4CE4DB5C6F5}" srcOrd="3" destOrd="0" parTransId="{D2EBD773-9C96-41C7-B0F6-E41EBF799FF1}" sibTransId="{B1BB7464-F970-40A3-81B3-39E738ABBFD0}"/>
    <dgm:cxn modelId="{A7DD6D6F-A9C5-4D2A-B3B1-FD5AEAD2B57D}" type="presOf" srcId="{61E61C9F-EF02-4680-A895-17B3FBA3F1A7}" destId="{5EBBFD5D-17E3-496B-B70C-EA1196A3B2D9}" srcOrd="0" destOrd="0" presId="urn:microsoft.com/office/officeart/2005/8/layout/pyramid2"/>
    <dgm:cxn modelId="{973D225A-A88C-436E-A1DE-98BE006603BB}" type="presOf" srcId="{CA292B42-AFED-43CF-82D9-C86028A91085}" destId="{26CE9AC4-2FCE-4A54-B161-BF0CB26E4D12}" srcOrd="0" destOrd="0" presId="urn:microsoft.com/office/officeart/2005/8/layout/pyramid2"/>
    <dgm:cxn modelId="{9268052A-B0E8-476D-A271-7F44300A0769}" type="presOf" srcId="{2B40034F-6F38-4876-872D-7B2993CF03A7}" destId="{07BF524E-0783-4A34-96BC-B1B626D38FC5}" srcOrd="0" destOrd="0" presId="urn:microsoft.com/office/officeart/2005/8/layout/pyramid2"/>
    <dgm:cxn modelId="{3B0568C7-6B6E-4881-BC17-0C42D4E45309}" srcId="{A08E8DB2-60DF-44A3-855E-A45CD87EC03B}" destId="{CA292B42-AFED-43CF-82D9-C86028A91085}" srcOrd="5" destOrd="0" parTransId="{6658C733-86A8-4A6F-A499-1656E72ABCDC}" sibTransId="{A236FC84-187D-4EB4-80B9-666C7919F9DC}"/>
    <dgm:cxn modelId="{D6B5EF69-E8FC-465F-8CFB-86134229C230}" type="presOf" srcId="{8AE38E5C-B678-42D0-9761-5381AA6CB0BC}" destId="{24010EAE-E763-4546-A09C-811E5A612685}" srcOrd="0" destOrd="0" presId="urn:microsoft.com/office/officeart/2005/8/layout/pyramid2"/>
    <dgm:cxn modelId="{F124A00D-E17A-4026-BA81-2D2276E44DE9}" srcId="{A08E8DB2-60DF-44A3-855E-A45CD87EC03B}" destId="{8AE38E5C-B678-42D0-9761-5381AA6CB0BC}" srcOrd="7" destOrd="0" parTransId="{2A32151F-9B8A-42FB-B8DF-7C20CD8A0080}" sibTransId="{2F55E1BD-8C41-4194-A1C6-85E1DCF9BBC7}"/>
    <dgm:cxn modelId="{C70CA7DA-12A6-495F-A495-C0098672BC28}" type="presOf" srcId="{47ECC668-9C07-489A-B54F-0027E5283E8C}" destId="{73815162-2FED-46F8-8247-6735D393EC25}" srcOrd="0" destOrd="0" presId="urn:microsoft.com/office/officeart/2005/8/layout/pyramid2"/>
    <dgm:cxn modelId="{1B605A73-973A-4E64-AD10-A98B26D64347}" type="presOf" srcId="{8FAA581D-077E-4551-866A-D87251815F31}" destId="{5739D7BB-836F-4966-BD02-1FA1390A13E1}" srcOrd="0" destOrd="0" presId="urn:microsoft.com/office/officeart/2005/8/layout/pyramid2"/>
    <dgm:cxn modelId="{2F125DA8-EFFE-4887-A9F1-10DE9E578A5A}" srcId="{A08E8DB2-60DF-44A3-855E-A45CD87EC03B}" destId="{61E61C9F-EF02-4680-A895-17B3FBA3F1A7}" srcOrd="1" destOrd="0" parTransId="{40953FD2-67FA-4C6B-9062-C60358646616}" sibTransId="{2A520563-0968-461B-9954-27DED5B32629}"/>
    <dgm:cxn modelId="{ACBD66A0-8A82-40EE-8FD6-15D0C2BB1A0D}" type="presOf" srcId="{881D0B4C-DF09-46FA-80E3-A4CE4DB5C6F5}" destId="{A8E97AE2-8154-481E-A2A0-D14702398DBD}" srcOrd="0" destOrd="0" presId="urn:microsoft.com/office/officeart/2005/8/layout/pyramid2"/>
    <dgm:cxn modelId="{FA149968-DE84-4444-9869-62AB29B4B541}" srcId="{A08E8DB2-60DF-44A3-855E-A45CD87EC03B}" destId="{8FAA581D-077E-4551-866A-D87251815F31}" srcOrd="4" destOrd="0" parTransId="{68D9B57E-60C5-41D9-A1B0-AB474F43499D}" sibTransId="{F06CE73B-40A3-443C-894B-E23F3283991E}"/>
    <dgm:cxn modelId="{7176BA6C-06F1-4747-B25A-3872FCF38E36}" srcId="{A08E8DB2-60DF-44A3-855E-A45CD87EC03B}" destId="{47ECC668-9C07-489A-B54F-0027E5283E8C}" srcOrd="0" destOrd="0" parTransId="{2572D320-2AD6-41BF-8574-722DA25B56FC}" sibTransId="{FD3D47A0-8328-4F6C-9D61-B7A9C5067964}"/>
    <dgm:cxn modelId="{EA923001-37BE-4E55-9736-D54CED4EB7FA}" type="presOf" srcId="{FE18B338-D6AF-461D-BA93-C46D88C80DC6}" destId="{1EA2F80C-B518-44C9-8A12-7C1AC2A42255}" srcOrd="0" destOrd="0" presId="urn:microsoft.com/office/officeart/2005/8/layout/pyramid2"/>
    <dgm:cxn modelId="{8B304DA4-7CFE-4B54-9925-A7A8C46799BB}" srcId="{A08E8DB2-60DF-44A3-855E-A45CD87EC03B}" destId="{FE18B338-D6AF-461D-BA93-C46D88C80DC6}" srcOrd="2" destOrd="0" parTransId="{EB8E509F-02CD-4396-9DDA-FEBC737D071F}" sibTransId="{AF06022C-3FE0-4461-B4B3-5E7181254557}"/>
    <dgm:cxn modelId="{BA74AE50-E903-4DFD-A7D4-FA7E6E1CDCBF}" srcId="{A08E8DB2-60DF-44A3-855E-A45CD87EC03B}" destId="{2B40034F-6F38-4876-872D-7B2993CF03A7}" srcOrd="6" destOrd="0" parTransId="{8153A87F-D6EB-43EE-8B1C-7815916EFE46}" sibTransId="{B7242A0A-E7F1-49AD-B06E-7F981F653AA6}"/>
    <dgm:cxn modelId="{C1759162-E0D4-4AC1-B06E-E9FFD65E4A41}" type="presParOf" srcId="{A768A8A7-0F26-41D3-BB05-3BB2DB374854}" destId="{A2C34246-EA00-4739-8E21-BC9C8D8F28EE}" srcOrd="0" destOrd="0" presId="urn:microsoft.com/office/officeart/2005/8/layout/pyramid2"/>
    <dgm:cxn modelId="{1E2F4AF7-49E7-4CDB-88C7-4B8E6D6FD1D9}" type="presParOf" srcId="{A768A8A7-0F26-41D3-BB05-3BB2DB374854}" destId="{42768806-3CED-4F04-AAFD-FD97408ECF95}" srcOrd="1" destOrd="0" presId="urn:microsoft.com/office/officeart/2005/8/layout/pyramid2"/>
    <dgm:cxn modelId="{4C93B72D-6F12-43A1-ACBA-EC8EF8753564}" type="presParOf" srcId="{42768806-3CED-4F04-AAFD-FD97408ECF95}" destId="{73815162-2FED-46F8-8247-6735D393EC25}" srcOrd="0" destOrd="0" presId="urn:microsoft.com/office/officeart/2005/8/layout/pyramid2"/>
    <dgm:cxn modelId="{79395989-0764-43FD-9F3D-91008C26380A}" type="presParOf" srcId="{42768806-3CED-4F04-AAFD-FD97408ECF95}" destId="{10CEF578-A775-4D14-89E6-38902B304EB9}" srcOrd="1" destOrd="0" presId="urn:microsoft.com/office/officeart/2005/8/layout/pyramid2"/>
    <dgm:cxn modelId="{B59CC00C-7EBE-4947-9BE2-35062DC8ED22}" type="presParOf" srcId="{42768806-3CED-4F04-AAFD-FD97408ECF95}" destId="{5EBBFD5D-17E3-496B-B70C-EA1196A3B2D9}" srcOrd="2" destOrd="0" presId="urn:microsoft.com/office/officeart/2005/8/layout/pyramid2"/>
    <dgm:cxn modelId="{29C8A43F-41D3-4E37-9D1C-96A92CF6647D}" type="presParOf" srcId="{42768806-3CED-4F04-AAFD-FD97408ECF95}" destId="{73BE171E-C965-47F1-A382-C90E8E2AC686}" srcOrd="3" destOrd="0" presId="urn:microsoft.com/office/officeart/2005/8/layout/pyramid2"/>
    <dgm:cxn modelId="{C07D9DB9-4E5E-45C5-9043-7A02EAA5E3F5}" type="presParOf" srcId="{42768806-3CED-4F04-AAFD-FD97408ECF95}" destId="{1EA2F80C-B518-44C9-8A12-7C1AC2A42255}" srcOrd="4" destOrd="0" presId="urn:microsoft.com/office/officeart/2005/8/layout/pyramid2"/>
    <dgm:cxn modelId="{BACC8F4C-9EC6-42B4-9E10-48AA4C37D4B3}" type="presParOf" srcId="{42768806-3CED-4F04-AAFD-FD97408ECF95}" destId="{4499F769-C08F-4CCD-8F6D-E6234DB34D4C}" srcOrd="5" destOrd="0" presId="urn:microsoft.com/office/officeart/2005/8/layout/pyramid2"/>
    <dgm:cxn modelId="{8E36357D-3127-4738-BA0A-510E9886058F}" type="presParOf" srcId="{42768806-3CED-4F04-AAFD-FD97408ECF95}" destId="{A8E97AE2-8154-481E-A2A0-D14702398DBD}" srcOrd="6" destOrd="0" presId="urn:microsoft.com/office/officeart/2005/8/layout/pyramid2"/>
    <dgm:cxn modelId="{D6F5DBBE-7647-4625-9422-7A08F4567283}" type="presParOf" srcId="{42768806-3CED-4F04-AAFD-FD97408ECF95}" destId="{E67E9817-3FE4-4AAB-99DF-7D95840856F5}" srcOrd="7" destOrd="0" presId="urn:microsoft.com/office/officeart/2005/8/layout/pyramid2"/>
    <dgm:cxn modelId="{2895B513-A8C9-4A99-874C-365D2CA9DDFE}" type="presParOf" srcId="{42768806-3CED-4F04-AAFD-FD97408ECF95}" destId="{5739D7BB-836F-4966-BD02-1FA1390A13E1}" srcOrd="8" destOrd="0" presId="urn:microsoft.com/office/officeart/2005/8/layout/pyramid2"/>
    <dgm:cxn modelId="{CF2C5533-B552-4B96-8D2D-A5DF29B68BED}" type="presParOf" srcId="{42768806-3CED-4F04-AAFD-FD97408ECF95}" destId="{29427AA1-720C-459F-B9B0-E20495AF29F3}" srcOrd="9" destOrd="0" presId="urn:microsoft.com/office/officeart/2005/8/layout/pyramid2"/>
    <dgm:cxn modelId="{BC246992-F6D9-486F-B0F6-7DFE503B4756}" type="presParOf" srcId="{42768806-3CED-4F04-AAFD-FD97408ECF95}" destId="{26CE9AC4-2FCE-4A54-B161-BF0CB26E4D12}" srcOrd="10" destOrd="0" presId="urn:microsoft.com/office/officeart/2005/8/layout/pyramid2"/>
    <dgm:cxn modelId="{6D66CB82-450C-449C-82AE-F8A9AA1232A5}" type="presParOf" srcId="{42768806-3CED-4F04-AAFD-FD97408ECF95}" destId="{32D3EC31-C8F2-4F1E-8B71-E47FFE3E215D}" srcOrd="11" destOrd="0" presId="urn:microsoft.com/office/officeart/2005/8/layout/pyramid2"/>
    <dgm:cxn modelId="{72BF6BEE-1910-4CE0-8EAB-A9B08AE2C547}" type="presParOf" srcId="{42768806-3CED-4F04-AAFD-FD97408ECF95}" destId="{07BF524E-0783-4A34-96BC-B1B626D38FC5}" srcOrd="12" destOrd="0" presId="urn:microsoft.com/office/officeart/2005/8/layout/pyramid2"/>
    <dgm:cxn modelId="{313E8009-9401-4E1F-AE95-91D1F687433A}" type="presParOf" srcId="{42768806-3CED-4F04-AAFD-FD97408ECF95}" destId="{03B049A8-7239-4479-BAC3-D7B63254D094}" srcOrd="13" destOrd="0" presId="urn:microsoft.com/office/officeart/2005/8/layout/pyramid2"/>
    <dgm:cxn modelId="{7730F480-0773-48D7-A54F-4119FDB40915}" type="presParOf" srcId="{42768806-3CED-4F04-AAFD-FD97408ECF95}" destId="{24010EAE-E763-4546-A09C-811E5A612685}" srcOrd="14" destOrd="0" presId="urn:microsoft.com/office/officeart/2005/8/layout/pyramid2"/>
    <dgm:cxn modelId="{C54D6988-551A-44E5-8634-68A970F17F3E}" type="presParOf" srcId="{42768806-3CED-4F04-AAFD-FD97408ECF95}" destId="{6A6A2237-A511-4384-A9AA-BC8875198930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34246-EA00-4739-8E21-BC9C8D8F28EE}">
      <dsp:nvSpPr>
        <dsp:cNvPr id="0" name=""/>
        <dsp:cNvSpPr/>
      </dsp:nvSpPr>
      <dsp:spPr>
        <a:xfrm>
          <a:off x="39595" y="0"/>
          <a:ext cx="3102633" cy="554461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15162-2FED-46F8-8247-6735D393EC25}">
      <dsp:nvSpPr>
        <dsp:cNvPr id="0" name=""/>
        <dsp:cNvSpPr/>
      </dsp:nvSpPr>
      <dsp:spPr>
        <a:xfrm>
          <a:off x="216022" y="2843931"/>
          <a:ext cx="2744853" cy="323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-4</a:t>
          </a:r>
          <a:r>
            <a:rPr lang="en-US" sz="2000" kern="1200" dirty="0" smtClean="0"/>
            <a:t> m  Neurons 10</a:t>
          </a:r>
          <a:r>
            <a:rPr lang="en-US" sz="2000" kern="1200" baseline="30000" dirty="0" smtClean="0"/>
            <a:t>-3 </a:t>
          </a:r>
          <a:r>
            <a:rPr lang="en-US" sz="2000" kern="1200" baseline="0" dirty="0" smtClean="0"/>
            <a:t>s </a:t>
          </a:r>
          <a:endParaRPr lang="en-US" sz="2000" kern="1200" baseline="0" dirty="0"/>
        </a:p>
      </dsp:txBody>
      <dsp:txXfrm>
        <a:off x="231799" y="2859708"/>
        <a:ext cx="2713299" cy="291637"/>
      </dsp:txXfrm>
    </dsp:sp>
    <dsp:sp modelId="{5EBBFD5D-17E3-496B-B70C-EA1196A3B2D9}">
      <dsp:nvSpPr>
        <dsp:cNvPr id="0" name=""/>
        <dsp:cNvSpPr/>
      </dsp:nvSpPr>
      <dsp:spPr>
        <a:xfrm>
          <a:off x="288038" y="3396252"/>
          <a:ext cx="2595600" cy="3851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-6</a:t>
          </a:r>
          <a:r>
            <a:rPr lang="en-US" sz="2000" kern="1200" dirty="0" smtClean="0"/>
            <a:t> m Synapses 10</a:t>
          </a:r>
          <a:r>
            <a:rPr lang="en-US" sz="2000" kern="1200" baseline="30000" dirty="0" smtClean="0"/>
            <a:t>-4</a:t>
          </a:r>
          <a:r>
            <a:rPr lang="en-US" sz="2000" kern="1200" dirty="0" smtClean="0"/>
            <a:t> s</a:t>
          </a:r>
          <a:endParaRPr lang="en-US" sz="2000" kern="1200" dirty="0"/>
        </a:p>
      </dsp:txBody>
      <dsp:txXfrm>
        <a:off x="306841" y="3415055"/>
        <a:ext cx="2557994" cy="347576"/>
      </dsp:txXfrm>
    </dsp:sp>
    <dsp:sp modelId="{1EA2F80C-B518-44C9-8A12-7C1AC2A42255}">
      <dsp:nvSpPr>
        <dsp:cNvPr id="0" name=""/>
        <dsp:cNvSpPr/>
      </dsp:nvSpPr>
      <dsp:spPr>
        <a:xfrm>
          <a:off x="72013" y="4989705"/>
          <a:ext cx="3109498" cy="4033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-10</a:t>
          </a:r>
          <a:r>
            <a:rPr lang="en-US" sz="2000" kern="1200" dirty="0" smtClean="0"/>
            <a:t> m Molecules  10</a:t>
          </a:r>
          <a:r>
            <a:rPr lang="en-US" sz="2000" kern="1200" baseline="30000" dirty="0" smtClean="0"/>
            <a:t>-10</a:t>
          </a:r>
          <a:r>
            <a:rPr lang="en-US" sz="2000" kern="1200" dirty="0" smtClean="0"/>
            <a:t> s </a:t>
          </a:r>
          <a:endParaRPr lang="en-US" sz="2000" kern="1200" dirty="0"/>
        </a:p>
      </dsp:txBody>
      <dsp:txXfrm>
        <a:off x="91705" y="5009397"/>
        <a:ext cx="3070114" cy="364005"/>
      </dsp:txXfrm>
    </dsp:sp>
    <dsp:sp modelId="{A8E97AE2-8154-481E-A2A0-D14702398DBD}">
      <dsp:nvSpPr>
        <dsp:cNvPr id="0" name=""/>
        <dsp:cNvSpPr/>
      </dsp:nvSpPr>
      <dsp:spPr>
        <a:xfrm>
          <a:off x="144014" y="2205248"/>
          <a:ext cx="3166713" cy="3182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-3</a:t>
          </a:r>
          <a:r>
            <a:rPr lang="en-US" sz="2000" kern="1200" dirty="0" smtClean="0"/>
            <a:t> m Microcircuits 10</a:t>
          </a:r>
          <a:r>
            <a:rPr lang="en-US" sz="2000" kern="1200" baseline="30000" dirty="0" smtClean="0"/>
            <a:t>-2</a:t>
          </a:r>
          <a:r>
            <a:rPr lang="en-US" sz="2000" kern="1200" dirty="0" smtClean="0"/>
            <a:t> s</a:t>
          </a:r>
          <a:endParaRPr lang="en-US" sz="2000" kern="1200" dirty="0"/>
        </a:p>
      </dsp:txBody>
      <dsp:txXfrm>
        <a:off x="159549" y="2220783"/>
        <a:ext cx="3135643" cy="287171"/>
      </dsp:txXfrm>
    </dsp:sp>
    <dsp:sp modelId="{5739D7BB-836F-4966-BD02-1FA1390A13E1}">
      <dsp:nvSpPr>
        <dsp:cNvPr id="0" name=""/>
        <dsp:cNvSpPr/>
      </dsp:nvSpPr>
      <dsp:spPr>
        <a:xfrm>
          <a:off x="576063" y="1739276"/>
          <a:ext cx="2302615" cy="2655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10</a:t>
          </a:r>
          <a:r>
            <a:rPr lang="en-US" sz="2000" kern="1200" baseline="30000" dirty="0" smtClean="0"/>
            <a:t>-2</a:t>
          </a:r>
          <a:r>
            <a:rPr lang="en-US" sz="2000" kern="1200" dirty="0" smtClean="0"/>
            <a:t> m Maps 10</a:t>
          </a:r>
          <a:r>
            <a:rPr lang="en-US" sz="2000" kern="1200" baseline="30000" dirty="0" smtClean="0"/>
            <a:t>-1</a:t>
          </a:r>
          <a:r>
            <a:rPr lang="en-US" sz="2000" kern="1200" dirty="0" smtClean="0"/>
            <a:t> s</a:t>
          </a:r>
          <a:endParaRPr lang="en-US" sz="2000" kern="1200" dirty="0"/>
        </a:p>
      </dsp:txBody>
      <dsp:txXfrm>
        <a:off x="589026" y="1752239"/>
        <a:ext cx="2276689" cy="239629"/>
      </dsp:txXfrm>
    </dsp:sp>
    <dsp:sp modelId="{26CE9AC4-2FCE-4A54-B161-BF0CB26E4D12}">
      <dsp:nvSpPr>
        <dsp:cNvPr id="0" name=""/>
        <dsp:cNvSpPr/>
      </dsp:nvSpPr>
      <dsp:spPr>
        <a:xfrm>
          <a:off x="216022" y="1064218"/>
          <a:ext cx="3022697" cy="4520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0.1 m Brain systems  1 s</a:t>
          </a:r>
          <a:endParaRPr lang="en-US" sz="2000" kern="1200" dirty="0"/>
        </a:p>
      </dsp:txBody>
      <dsp:txXfrm>
        <a:off x="238091" y="1086287"/>
        <a:ext cx="2978559" cy="407938"/>
      </dsp:txXfrm>
    </dsp:sp>
    <dsp:sp modelId="{07BF524E-0783-4A34-96BC-B1B626D38FC5}">
      <dsp:nvSpPr>
        <dsp:cNvPr id="0" name=""/>
        <dsp:cNvSpPr/>
      </dsp:nvSpPr>
      <dsp:spPr>
        <a:xfrm>
          <a:off x="504062" y="128981"/>
          <a:ext cx="2155548" cy="5941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CNS/ANS/PNS </a:t>
          </a:r>
          <a:br>
            <a:rPr lang="en-US" sz="2000" kern="1200" dirty="0" smtClean="0"/>
          </a:br>
          <a:r>
            <a:rPr lang="en-US" sz="2000" kern="1200" dirty="0" smtClean="0"/>
            <a:t>1 m, 0.1-10 s</a:t>
          </a:r>
          <a:endParaRPr lang="en-US" sz="2000" kern="1200" dirty="0"/>
        </a:p>
      </dsp:txBody>
      <dsp:txXfrm>
        <a:off x="533065" y="157984"/>
        <a:ext cx="2097542" cy="536129"/>
      </dsp:txXfrm>
    </dsp:sp>
    <dsp:sp modelId="{24010EAE-E763-4546-A09C-811E5A612685}">
      <dsp:nvSpPr>
        <dsp:cNvPr id="0" name=""/>
        <dsp:cNvSpPr/>
      </dsp:nvSpPr>
      <dsp:spPr>
        <a:xfrm>
          <a:off x="147342" y="4077707"/>
          <a:ext cx="2876992" cy="5061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10</a:t>
          </a:r>
          <a:r>
            <a:rPr lang="en-US" sz="2100" kern="1200" baseline="30000" dirty="0" smtClean="0"/>
            <a:t>-8</a:t>
          </a:r>
          <a:r>
            <a:rPr lang="en-US" sz="2100" kern="1200" dirty="0" smtClean="0"/>
            <a:t> m Ion channel 10</a:t>
          </a:r>
          <a:r>
            <a:rPr lang="en-US" sz="2100" kern="1200" baseline="30000" dirty="0" smtClean="0"/>
            <a:t>-3</a:t>
          </a:r>
          <a:r>
            <a:rPr lang="en-US" sz="2100" kern="1200" dirty="0" smtClean="0"/>
            <a:t> s</a:t>
          </a:r>
          <a:endParaRPr lang="en-US" sz="2100" kern="1200" dirty="0"/>
        </a:p>
      </dsp:txBody>
      <dsp:txXfrm>
        <a:off x="172053" y="4102418"/>
        <a:ext cx="2827570" cy="456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41B95111-EAB7-4720-BE86-8618EB3F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10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8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7FA9C093-A3AE-4A05-B24B-270FD3ED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63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53212-2741-4982-BDCC-89C503D83F02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12719-5297-48D7-8D27-38B1222EF17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A193FD-E8E5-47BE-B3D6-4DA62C33C6CD}" type="datetime1">
              <a:rPr lang="zh-CN" altLang="en-US" sz="1300" i="0">
                <a:latin typeface="Times New Roman" pitchFamily="18" charset="0"/>
              </a:rPr>
              <a:pPr/>
              <a:t>2014/11/24</a:t>
            </a:fld>
            <a:endParaRPr lang="en-US" altLang="zh-CN" sz="1300" i="0">
              <a:latin typeface="Times New Roman" pitchFamily="18" charset="0"/>
            </a:endParaRP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0D612D-0FE5-493A-8B41-B9ABC0B90386}" type="slidenum">
              <a:rPr lang="zh-CN" altLang="en-US" sz="1300" i="0">
                <a:latin typeface="Times New Roman" pitchFamily="18" charset="0"/>
              </a:rPr>
              <a:pPr/>
              <a:t>12</a:t>
            </a:fld>
            <a:endParaRPr lang="en-US" altLang="zh-CN" sz="1300" i="0">
              <a:latin typeface="Times New Roman" pitchFamily="18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7491B7-06E5-4F63-951D-CAD98BBA8615}" type="slidenum">
              <a:rPr lang="en-US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7491B7-06E5-4F63-951D-CAD98BBA8615}" type="slidenum">
              <a:rPr lang="en-US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D2D6B-383F-4DAF-A149-E316673767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9C303-E3A1-4A09-B1FE-B59E5026D88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F20589-1700-4E65-91AB-8585974C5006}" type="slidenum">
              <a:rPr lang="pl-PL" altLang="pl-PL" sz="1200" smtClean="0">
                <a:solidFill>
                  <a:schemeClr val="tx1"/>
                </a:solidFill>
              </a:rPr>
              <a:pPr eaLnBrk="1" hangingPunct="1"/>
              <a:t>2</a:t>
            </a:fld>
            <a:endParaRPr lang="pl-PL" altLang="pl-PL" sz="120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 </a:t>
            </a:r>
            <a:r>
              <a:rPr lang="en-US" dirty="0" err="1" smtClean="0"/>
              <a:t>Bullmore</a:t>
            </a:r>
            <a:r>
              <a:rPr lang="en-US" dirty="0" smtClean="0"/>
              <a:t> and Olaf </a:t>
            </a:r>
            <a:r>
              <a:rPr lang="en-US" dirty="0" err="1" smtClean="0"/>
              <a:t>Sporns</a:t>
            </a:r>
            <a:r>
              <a:rPr lang="pl-PL" dirty="0" smtClean="0"/>
              <a:t>, </a:t>
            </a:r>
            <a:r>
              <a:rPr lang="en-US" dirty="0" smtClean="0"/>
              <a:t>Complex brain networks: graph theoretical analysis of structural and functional systems</a:t>
            </a:r>
            <a:r>
              <a:rPr lang="pl-PL" dirty="0" smtClean="0"/>
              <a:t>. </a:t>
            </a:r>
            <a:r>
              <a:rPr lang="en-US" dirty="0" smtClean="0"/>
              <a:t>Nature Reviews Neuroscience 10, 186-198 (March 2009) | doi:10.1038/nrn2575</a:t>
            </a: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53F09-1804-44B7-8FD0-77D46A39CAE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6ED73C-0A5F-4B16-916F-ADA12DD2BD00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  <a:r>
              <a:rPr lang="pl-PL" baseline="0" dirty="0" smtClean="0"/>
              <a:t> </a:t>
            </a:r>
            <a:r>
              <a:rPr lang="en-US" dirty="0" smtClean="0"/>
              <a:t>aurally to an individual participant. Bottom: spectrogram-based reconstruction of the same speech segment, linearly decoded from a set of</a:t>
            </a:r>
            <a:r>
              <a:rPr lang="pl-PL" dirty="0" smtClean="0"/>
              <a:t> </a:t>
            </a:r>
            <a:r>
              <a:rPr lang="en-US" dirty="0" smtClean="0"/>
              <a:t>electrodes. Purple and green bars denote vowels and fricative consonants, respectively, and the spectrogram is normalized within each frequency</a:t>
            </a:r>
            <a:r>
              <a:rPr lang="pl-PL" baseline="0" dirty="0" smtClean="0"/>
              <a:t> </a:t>
            </a:r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  <a:r>
              <a:rPr lang="pl-PL" baseline="0" dirty="0" smtClean="0"/>
              <a:t> </a:t>
            </a:r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  <a:r>
              <a:rPr lang="pl-PL" baseline="0" dirty="0" smtClean="0"/>
              <a:t> </a:t>
            </a:r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r>
              <a:rPr lang="pl-PL" dirty="0" smtClean="0"/>
              <a:t>   </a:t>
            </a:r>
            <a:r>
              <a:rPr lang="en-US" dirty="0" smtClean="0"/>
              <a:t>Brian N. </a:t>
            </a:r>
            <a:r>
              <a:rPr lang="en-US" dirty="0" err="1" smtClean="0"/>
              <a:t>Pasley</a:t>
            </a:r>
            <a:r>
              <a:rPr lang="pl-PL" dirty="0" smtClean="0"/>
              <a:t> et al. PLOS </a:t>
            </a:r>
            <a:r>
              <a:rPr lang="pl-PL" dirty="0" err="1" smtClean="0"/>
              <a:t>Biology</a:t>
            </a:r>
            <a:r>
              <a:rPr lang="pl-PL" dirty="0" smtClean="0"/>
              <a:t> 2012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(c) 1999. Tralvex Yeap. All Rights Reserved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</a:p>
          <a:p>
            <a:r>
              <a:rPr lang="en-US" dirty="0" smtClean="0"/>
              <a:t>aurally to an individual participant. Bottom: spectrogram-based reconstruction of the same speech segment, linearly decoded from a set of</a:t>
            </a:r>
          </a:p>
          <a:p>
            <a:r>
              <a:rPr lang="en-US" dirty="0" smtClean="0"/>
              <a:t>electrodes. Purple and green bars denote vowels and fricative consonants, respectively, and the spectrogram is normalized within each frequency</a:t>
            </a:r>
          </a:p>
          <a:p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</a:p>
          <a:p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</a:p>
          <a:p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(c) 1999. Tralvex Yeap. All Rights Reserved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AF0C4B2-B403-48EC-8BFC-67BA90A9B51B}" type="slidenum">
              <a:rPr lang="en-US">
                <a:solidFill>
                  <a:prstClr val="white"/>
                </a:solidFill>
              </a:rPr>
              <a:pPr>
                <a:buClr>
                  <a:srgbClr val="1F497D"/>
                </a:buClr>
                <a:defRPr/>
              </a:pPr>
              <a:t>30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1E27DA9D-2C70-4215-9EB6-57DA16CDCC29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1768A972-259C-4E22-841A-2BB4D15FF28F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A852B8F0-B077-429D-8D32-76A2451C439C}" type="slidenum">
              <a:rPr lang="en-US">
                <a:solidFill>
                  <a:prstClr val="white"/>
                </a:solidFill>
              </a:rPr>
              <a:pPr>
                <a:buClr>
                  <a:srgbClr val="1F497D"/>
                </a:buClr>
                <a:defRPr/>
              </a:pPr>
              <a:t>34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5459524C-498A-47E4-8D23-313749902989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6D37986B-0624-4470-8CC4-1CD77894F15F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A3DE8667-DCD4-4CF3-8D48-CD0CC86F41F4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ACA5FF1-FC03-49D1-AF2F-AF13F8C4444B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91017B90-085B-4211-AB38-22D3CEAF9E87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F2209D-67C7-49AD-9E8F-200327ACECD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4669C-653B-4AB5-8849-38744B1BB7B4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45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A7DD-F26B-4C97-AC3F-108CEDCCFB47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C6AB-5982-404D-82D8-356E1505D881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964FBA-CA55-4457-AE2F-AC6534F5D744}" type="slidenum">
              <a:rPr lang="pl-PL"/>
              <a:pPr/>
              <a:t>52</a:t>
            </a:fld>
            <a:endParaRPr lang="pl-PL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A8935-F63E-4F18-929B-05F8D85E7AD8}" type="slidenum">
              <a:rPr lang="pl-PL" sz="1200">
                <a:solidFill>
                  <a:prstClr val="black"/>
                </a:solidFill>
              </a:rPr>
              <a:pPr eaLnBrk="1" hangingPunct="1"/>
              <a:t>53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A8935-F63E-4F18-929B-05F8D85E7AD8}" type="slidenum">
              <a:rPr lang="pl-PL" sz="1200">
                <a:solidFill>
                  <a:prstClr val="black"/>
                </a:solidFill>
              </a:rPr>
              <a:pPr eaLnBrk="1" hangingPunct="1"/>
              <a:t>54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9A3FFA-6CBD-411C-9E8A-AF103016C206}" type="slidenum">
              <a:rPr lang="en-US">
                <a:solidFill>
                  <a:prstClr val="white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48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173E5-EE49-4DC6-9A02-E8048298C8F3}" type="slidenum">
              <a:rPr lang="en-US">
                <a:solidFill>
                  <a:prstClr val="white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50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22FC23-6899-4792-8096-C4012452278A}" type="slidenum">
              <a:rPr lang="en-US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2988" cy="3640137"/>
          </a:xfrm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AB7A9B-3C12-4830-A6E8-882D767A4524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00B9447B-1957-4CDE-B55D-3BF5C589E750}" type="slidenum">
              <a:rPr lang="en-US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2988" cy="3640137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AGI, Memphis, 1-2 March 2007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1A5B2-98FE-4B93-B32D-D1E8D7AD5727}" type="slidenum">
              <a:rPr lang="en-US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81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B4B63551-7476-41F9-AEF5-D9E062D952EF}" type="slidenum">
              <a:rPr 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28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9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5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6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19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5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5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2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0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7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0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714375" y="671512"/>
            <a:ext cx="77724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742949" y="3814762"/>
            <a:ext cx="8101013" cy="2600325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41423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738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1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fld id="{049DD0E8-4B57-44A1-B6BB-91EDD70E6DBF}" type="slidenum">
              <a:rPr lang="pl-PL" smtClean="0">
                <a:solidFill>
                  <a:srgbClr val="000000"/>
                </a:solidFill>
              </a:rPr>
              <a:pPr algn="just">
                <a:buClr>
                  <a:srgbClr val="000000"/>
                </a:buClr>
                <a:buSzPct val="115000"/>
                <a:defRPr/>
              </a:pPr>
              <a:t>‹#›</a:t>
            </a:fld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50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11/24/2014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7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11/24/2014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6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11/24/2014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8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4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6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3143272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967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9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3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7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1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5000">
              <a:srgbClr val="0A128C"/>
            </a:gs>
            <a:gs pos="100000">
              <a:srgbClr val="8C3D9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erlin bulle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196" r:id="rId2"/>
    <p:sldLayoutId id="2147485287" r:id="rId3"/>
    <p:sldLayoutId id="2147485288" r:id="rId4"/>
    <p:sldLayoutId id="2147485289" r:id="rId5"/>
    <p:sldLayoutId id="2147485290" r:id="rId6"/>
    <p:sldLayoutId id="2147485291" r:id="rId7"/>
    <p:sldLayoutId id="2147485292" r:id="rId8"/>
    <p:sldLayoutId id="214748529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1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5" r:id="rId1"/>
    <p:sldLayoutId id="2147485296" r:id="rId2"/>
    <p:sldLayoutId id="2147485297" r:id="rId3"/>
    <p:sldLayoutId id="214748529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125540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04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  <p:sldLayoutId id="2147485302" r:id="rId3"/>
    <p:sldLayoutId id="2147485303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24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11/24/2014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980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10" r:id="rId1"/>
    <p:sldLayoutId id="2147485311" r:id="rId2"/>
    <p:sldLayoutId id="2147485312" r:id="rId3"/>
    <p:sldLayoutId id="2147485313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rdis.europa.eu/fp7/ict/programme/fet/flagship/6pilots_en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braincorporation.com/" TargetMode="External"/><Relationship Id="rId3" Type="http://schemas.openxmlformats.org/officeDocument/2006/relationships/hyperlink" Target="http://bluebrain.epfl.ch/" TargetMode="External"/><Relationship Id="rId7" Type="http://schemas.openxmlformats.org/officeDocument/2006/relationships/hyperlink" Target="http://etienne.ece.jhu.edu/projects/ifat/index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anford.edu/group/brainsinsilicon/neurogrid.html" TargetMode="External"/><Relationship Id="rId5" Type="http://schemas.openxmlformats.org/officeDocument/2006/relationships/hyperlink" Target="http://spectrum.ieee.org/computing/hardware/ibm-unveils-a-new-brain-simulator" TargetMode="External"/><Relationship Id="rId10" Type="http://schemas.openxmlformats.org/officeDocument/2006/relationships/image" Target="../media/image18.gif"/><Relationship Id="rId4" Type="http://schemas.openxmlformats.org/officeDocument/2006/relationships/hyperlink" Target="http://www.humanbrainproject.eu/" TargetMode="External"/><Relationship Id="rId9" Type="http://schemas.openxmlformats.org/officeDocument/2006/relationships/hyperlink" Target="http://facets.kip.uni-heidelberg.d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enomics.ucla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almaden.ibm.com/cs/people/dmodha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hyperlink" Target="neuro-cspace.gif" TargetMode="External"/><Relationship Id="rId7" Type="http://schemas.openxmlformats.org/officeDocument/2006/relationships/hyperlink" Target="mind-obj.gif" TargetMode="Externa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hyperlink" Target="faces.gif" TargetMode="External"/><Relationship Id="rId5" Type="http://schemas.openxmlformats.org/officeDocument/2006/relationships/hyperlink" Target="rabbit-smell.gif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hyperlink" Target="faces-similarity.jpg" TargetMode="External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hyperlink" Target="http://www.braingene.yoyo.pl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92.png"/><Relationship Id="rId10" Type="http://schemas.openxmlformats.org/officeDocument/2006/relationships/oleObject" Target="../embeddings/oleObject3.bin"/><Relationship Id="rId4" Type="http://schemas.openxmlformats.org/officeDocument/2006/relationships/hyperlink" Target="20qOnDB.lnk" TargetMode="External"/><Relationship Id="rId9" Type="http://schemas.openxmlformats.org/officeDocument/2006/relationships/hyperlink" Target="GCC-Graph-Examples.pdf" TargetMode="External"/><Relationship Id="rId1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hyperlink" Target="Biomimetic-robot-Hanson.mo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-mind-institute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0971"/>
            <a:ext cx="7882844" cy="1774825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pl-PL" dirty="0">
                <a:effectLst/>
              </a:rPr>
              <a:t>G</a:t>
            </a:r>
            <a:r>
              <a:rPr lang="en-US" dirty="0">
                <a:effectLst/>
              </a:rPr>
              <a:t>rand </a:t>
            </a:r>
            <a:r>
              <a:rPr lang="en-US" dirty="0" smtClean="0">
                <a:effectLst/>
              </a:rPr>
              <a:t>challenge</a:t>
            </a:r>
            <a:r>
              <a:rPr lang="pl-PL" dirty="0" smtClean="0">
                <a:effectLst/>
              </a:rPr>
              <a:t>:</a:t>
            </a:r>
            <a:r>
              <a:rPr lang="en-US" dirty="0" smtClean="0">
                <a:effectLst/>
              </a:rPr>
              <a:t> 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en-US" dirty="0" smtClean="0">
                <a:effectLst/>
              </a:rPr>
              <a:t>Computational </a:t>
            </a:r>
            <a:r>
              <a:rPr lang="en-US" dirty="0" err="1" smtClean="0">
                <a:effectLst/>
              </a:rPr>
              <a:t>Neurophenomics</a:t>
            </a:r>
            <a:r>
              <a:rPr lang="en-US" dirty="0" smtClean="0">
                <a:effectLst/>
              </a:rPr>
              <a:t> 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en-US" dirty="0" smtClean="0">
                <a:effectLst/>
              </a:rPr>
              <a:t>for </a:t>
            </a:r>
            <a:r>
              <a:rPr lang="en-US" dirty="0">
                <a:effectLst/>
              </a:rPr>
              <a:t>understanding </a:t>
            </a:r>
            <a:r>
              <a:rPr lang="en-US" dirty="0" smtClean="0">
                <a:effectLst/>
              </a:rPr>
              <a:t>people’s behavior</a:t>
            </a:r>
            <a:endParaRPr lang="en-US" dirty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35300"/>
            <a:ext cx="7993062" cy="36337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3200" dirty="0" smtClean="0"/>
              <a:t>Włodzisław Duch</a:t>
            </a:r>
          </a:p>
          <a:p>
            <a:pPr eaLnBrk="1" hangingPunct="1">
              <a:lnSpc>
                <a:spcPct val="90000"/>
              </a:lnSpc>
            </a:pPr>
            <a:endParaRPr lang="pl-PL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Department of Informatics,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en-US" sz="2800" dirty="0" smtClean="0"/>
              <a:t>Nicolaus Copernicus University</a:t>
            </a:r>
            <a:r>
              <a:rPr lang="pl-PL" sz="2800" dirty="0" smtClean="0"/>
              <a:t>, </a:t>
            </a:r>
            <a:r>
              <a:rPr lang="en-US" sz="2800" dirty="0" smtClean="0"/>
              <a:t>Toru</a:t>
            </a:r>
            <a:r>
              <a:rPr lang="pl-PL" sz="2800" dirty="0" smtClean="0"/>
              <a:t>ń</a:t>
            </a:r>
            <a:r>
              <a:rPr lang="en-US" sz="2800" dirty="0" smtClean="0"/>
              <a:t>, Poland</a:t>
            </a:r>
            <a:endParaRPr lang="pl-PL" sz="2800" dirty="0" smtClean="0"/>
          </a:p>
          <a:p>
            <a:pPr eaLnBrk="1" hangingPunct="1">
              <a:lnSpc>
                <a:spcPct val="90000"/>
              </a:lnSpc>
            </a:pPr>
            <a:endParaRPr lang="pl-PL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Google: </a:t>
            </a:r>
            <a:r>
              <a:rPr lang="pl-PL" sz="2800" dirty="0" smtClean="0"/>
              <a:t>W. </a:t>
            </a:r>
            <a:r>
              <a:rPr lang="en-US" sz="2800" dirty="0" smtClean="0"/>
              <a:t>Duch</a:t>
            </a:r>
          </a:p>
          <a:p>
            <a:pPr algn="r" eaLnBrk="1" hangingPunct="1">
              <a:lnSpc>
                <a:spcPct val="90000"/>
              </a:lnSpc>
            </a:pPr>
            <a:endParaRPr lang="pl-PL" dirty="0" smtClean="0"/>
          </a:p>
          <a:p>
            <a:pPr algn="r" eaLnBrk="1" hangingPunct="1">
              <a:lnSpc>
                <a:spcPct val="90000"/>
              </a:lnSpc>
            </a:pPr>
            <a:r>
              <a:rPr lang="pl-PL" dirty="0" smtClean="0"/>
              <a:t>CGW Workshop, </a:t>
            </a:r>
            <a:r>
              <a:rPr lang="en-US" dirty="0" smtClean="0"/>
              <a:t>2</a:t>
            </a:r>
            <a:r>
              <a:rPr lang="pl-PL" dirty="0" smtClean="0"/>
              <a:t>7</a:t>
            </a:r>
            <a:r>
              <a:rPr lang="en-US" dirty="0" smtClean="0"/>
              <a:t>/</a:t>
            </a:r>
            <a:r>
              <a:rPr lang="pl-PL" dirty="0" smtClean="0"/>
              <a:t>10/2014</a:t>
            </a:r>
            <a:endParaRPr lang="en-US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6" y="2336133"/>
            <a:ext cx="1428750" cy="1285875"/>
          </a:xfrm>
          <a:prstGeom prst="rect">
            <a:avLst/>
          </a:prstGeom>
        </p:spPr>
      </p:pic>
      <p:pic>
        <p:nvPicPr>
          <p:cNvPr id="7" name="Picture 1031" descr="l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26946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390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by creating brains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4213" y="1363760"/>
            <a:ext cx="5026025" cy="3096741"/>
          </a:xfrm>
          <a:noFill/>
        </p:spPr>
        <p:txBody>
          <a:bodyPr/>
          <a:lstStyle/>
          <a:p>
            <a:pPr marL="357188" indent="-357188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“Here</a:t>
            </a:r>
            <a:r>
              <a:rPr lang="en-US" sz="2000" dirty="0"/>
              <a:t>, we aim to understand the brain to the extent that we can make humanoid robots solve tasks typically solved by the human brain by essentially the same principles. I postulate that this ‘</a:t>
            </a:r>
            <a:r>
              <a:rPr lang="en-US" sz="2000" dirty="0">
                <a:solidFill>
                  <a:srgbClr val="FFC000"/>
                </a:solidFill>
              </a:rPr>
              <a:t>Understanding the Brain by Creating the Brain</a:t>
            </a:r>
            <a:r>
              <a:rPr lang="en-US" sz="2000" dirty="0"/>
              <a:t>’ approach is the only way to fully understand neural mechanisms in a rigorous sense</a:t>
            </a:r>
            <a:r>
              <a:rPr lang="en-US" sz="2000" dirty="0" smtClean="0"/>
              <a:t>.”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6895"/>
            <a:ext cx="30480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2181" y="4335685"/>
            <a:ext cx="8166130" cy="21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15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30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tx2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57188" indent="-357188" eaLnBrk="1" hangingPunct="1">
              <a:spcBef>
                <a:spcPts val="0"/>
              </a:spcBef>
              <a:spcAft>
                <a:spcPts val="600"/>
              </a:spcAft>
              <a:buClr>
                <a:srgbClr val="FFCC66"/>
              </a:buClr>
            </a:pP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M. </a:t>
            </a:r>
            <a:r>
              <a:rPr lang="en-US" sz="2000" dirty="0" err="1" smtClean="0">
                <a:solidFill>
                  <a:srgbClr val="EAEAEA"/>
                </a:solidFill>
                <a:latin typeface="Calibri" pitchFamily="34" charset="0"/>
              </a:rPr>
              <a:t>Kawato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, From ‘Understanding the Brain by Creating the Brain’ towards manipulative </a:t>
            </a: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neuroscience. </a:t>
            </a:r>
            <a:b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fr-FR" sz="2000" i="1" dirty="0" smtClean="0">
                <a:solidFill>
                  <a:srgbClr val="EAEAEA"/>
                </a:solidFill>
                <a:latin typeface="Calibri" pitchFamily="34" charset="0"/>
              </a:rPr>
              <a:t>Phil</a:t>
            </a:r>
            <a:r>
              <a:rPr lang="fr-FR" sz="2000" i="1" dirty="0">
                <a:solidFill>
                  <a:srgbClr val="EAEAEA"/>
                </a:solidFill>
                <a:latin typeface="Calibri" pitchFamily="34" charset="0"/>
              </a:rPr>
              <a:t>. Trans. R. Soc. B 27 June 2008 vol. 363 no. </a:t>
            </a:r>
            <a:r>
              <a:rPr lang="fr-FR" sz="2000" i="1" dirty="0" smtClean="0">
                <a:solidFill>
                  <a:srgbClr val="EAEAEA"/>
                </a:solidFill>
                <a:latin typeface="Calibri" pitchFamily="34" charset="0"/>
              </a:rPr>
              <a:t>1500, pp. </a:t>
            </a:r>
            <a:r>
              <a:rPr lang="fr-FR" sz="2000" i="1" dirty="0">
                <a:solidFill>
                  <a:srgbClr val="EAEAEA"/>
                </a:solidFill>
                <a:latin typeface="Calibri" pitchFamily="34" charset="0"/>
              </a:rPr>
              <a:t>2201-2214 </a:t>
            </a:r>
            <a:endParaRPr lang="fr-FR" sz="2000" i="1" dirty="0" smtClean="0">
              <a:solidFill>
                <a:srgbClr val="EAEAEA"/>
              </a:solidFill>
              <a:latin typeface="Calibri" pitchFamily="34" charset="0"/>
            </a:endParaRPr>
          </a:p>
          <a:p>
            <a:pPr marL="357188" indent="-357188" eaLnBrk="1" hangingPunct="1">
              <a:spcBef>
                <a:spcPts val="0"/>
              </a:spcBef>
              <a:spcAft>
                <a:spcPts val="600"/>
              </a:spcAft>
              <a:buClr>
                <a:srgbClr val="FFCC66"/>
              </a:buClr>
            </a:pP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Humanoid 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robot </a:t>
            </a: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may be used 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for exploring and examining neuroscience </a:t>
            </a: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theories about human brain. </a:t>
            </a:r>
            <a:endParaRPr lang="en-US" sz="2000" dirty="0">
              <a:solidFill>
                <a:srgbClr val="EAEAEA"/>
              </a:solidFill>
              <a:latin typeface="Calibri" pitchFamily="34" charset="0"/>
            </a:endParaRPr>
          </a:p>
          <a:p>
            <a:pPr marL="357188" indent="-357188" eaLnBrk="1" hangingPunct="1">
              <a:spcBef>
                <a:spcPts val="0"/>
              </a:spcBef>
              <a:spcAft>
                <a:spcPts val="600"/>
              </a:spcAft>
              <a:buClr>
                <a:srgbClr val="FFCC66"/>
              </a:buClr>
            </a:pPr>
            <a:r>
              <a:rPr lang="en-US" sz="2000" dirty="0" smtClean="0">
                <a:solidFill>
                  <a:srgbClr val="EAEAEA"/>
                </a:solidFill>
                <a:latin typeface="Calibri" pitchFamily="34" charset="0"/>
              </a:rPr>
              <a:t>Engineering goal</a:t>
            </a:r>
            <a:r>
              <a:rPr lang="en-US" sz="2000" dirty="0">
                <a:solidFill>
                  <a:srgbClr val="EAEAEA"/>
                </a:solidFill>
                <a:latin typeface="Calibri" pitchFamily="34" charset="0"/>
              </a:rPr>
              <a:t>: build artificial devices at the brain level of competence. </a:t>
            </a:r>
          </a:p>
        </p:txBody>
      </p:sp>
    </p:spTree>
    <p:extLst>
      <p:ext uri="{BB962C8B-B14F-4D97-AF65-F5344CB8AC3E}">
        <p14:creationId xmlns:p14="http://schemas.microsoft.com/office/powerpoint/2010/main" val="40089833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FP7 FET Flagships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299"/>
            <a:ext cx="8229600" cy="516804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Initially 26 projects, reduced to 6 candidates for </a:t>
            </a:r>
            <a:br>
              <a:rPr lang="en-US" sz="2000" dirty="0" smtClean="0"/>
            </a:br>
            <a:r>
              <a:rPr lang="en-US" sz="2000" dirty="0" smtClean="0"/>
              <a:t>FET (Future Emerging Technologies) </a:t>
            </a:r>
            <a:br>
              <a:rPr lang="en-US" sz="2000" dirty="0" smtClean="0"/>
            </a:br>
            <a:r>
              <a:rPr lang="en-US" sz="2000" dirty="0" smtClean="0">
                <a:hlinkClick r:id="rId3"/>
              </a:rPr>
              <a:t>Flagships Projects</a:t>
            </a:r>
            <a:r>
              <a:rPr lang="en-US" sz="2000" dirty="0" smtClean="0"/>
              <a:t>, each planned </a:t>
            </a:r>
            <a:r>
              <a:rPr lang="en-US" dirty="0" smtClean="0"/>
              <a:t>for 10 year, 1 billion €.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2 winning projects announced in 2012.</a:t>
            </a:r>
          </a:p>
          <a:p>
            <a:pPr marL="324000" indent="-32400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HBP-PS</a:t>
            </a:r>
            <a:r>
              <a:rPr lang="en-US" dirty="0" smtClean="0">
                <a:solidFill>
                  <a:srgbClr val="F8F8F8"/>
                </a:solidFill>
              </a:rPr>
              <a:t>: </a:t>
            </a:r>
            <a:r>
              <a:rPr lang="en-US" i="1" dirty="0" smtClean="0">
                <a:solidFill>
                  <a:srgbClr val="FFFF00"/>
                </a:solidFill>
              </a:rPr>
              <a:t>The Human Brain Project</a:t>
            </a:r>
            <a:r>
              <a:rPr lang="en-US" dirty="0" smtClean="0"/>
              <a:t>, understanding the way the human brain works. Could be the key to enabling a whole range of brain related or inspired developments in ICT, as well as having transformational implications for neuroscience and medicine. </a:t>
            </a:r>
            <a:br>
              <a:rPr lang="en-US" dirty="0" smtClean="0"/>
            </a:br>
            <a:r>
              <a:rPr lang="en-US" dirty="0" smtClean="0"/>
              <a:t>“Mind and brain” project submitted by our group lost to HBP.</a:t>
            </a:r>
          </a:p>
          <a:p>
            <a:pPr marL="324000" indent="-32400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Graphene-CA</a:t>
            </a:r>
            <a:r>
              <a:rPr lang="en-US" dirty="0" smtClean="0">
                <a:solidFill>
                  <a:srgbClr val="F8F8F8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Graphene Science</a:t>
            </a:r>
            <a:r>
              <a:rPr lang="en-US" dirty="0" smtClean="0">
                <a:solidFill>
                  <a:srgbClr val="F8F8F8"/>
                </a:solidFill>
              </a:rPr>
              <a:t> and technology for ICT and beyond, </a:t>
            </a:r>
            <a:r>
              <a:rPr lang="en-US" dirty="0" smtClean="0"/>
              <a:t>electronics, </a:t>
            </a:r>
            <a:r>
              <a:rPr lang="en-US" dirty="0" err="1" smtClean="0"/>
              <a:t>spintronics</a:t>
            </a:r>
            <a:r>
              <a:rPr lang="en-US" dirty="0" smtClean="0"/>
              <a:t>, photonics, </a:t>
            </a:r>
            <a:r>
              <a:rPr lang="en-US" dirty="0" err="1" smtClean="0"/>
              <a:t>plasmonics</a:t>
            </a:r>
            <a:r>
              <a:rPr lang="en-US" dirty="0" smtClean="0"/>
              <a:t>  …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12" y="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660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274" name="Rectangle 2"/>
          <p:cNvSpPr>
            <a:spLocks noChangeArrowheads="1"/>
          </p:cNvSpPr>
          <p:nvPr/>
        </p:nvSpPr>
        <p:spPr bwMode="auto">
          <a:xfrm>
            <a:off x="647700" y="177424"/>
            <a:ext cx="77724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zh-CN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imSun" pitchFamily="2" charset="-122"/>
                <a:cs typeface="Times New Roman" pitchFamily="18" charset="0"/>
              </a:rPr>
              <a:t>The Great Artificial Brain Race</a:t>
            </a:r>
            <a:endParaRPr lang="en-US" altLang="zh-CN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729849" y="1127088"/>
            <a:ext cx="794660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4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3"/>
              </a:rPr>
              <a:t>BLUE</a:t>
            </a:r>
            <a:r>
              <a:rPr lang="en-US" sz="2000" b="1" i="0" dirty="0">
                <a:solidFill>
                  <a:schemeClr val="bg1"/>
                </a:solidFill>
                <a:latin typeface="+mn-lt"/>
                <a:hlinkClick r:id="rId3"/>
              </a:rPr>
              <a:t> </a:t>
            </a: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3"/>
              </a:rPr>
              <a:t>BRAIN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  <a:hlinkClick r:id="rId4"/>
              </a:rPr>
              <a:t>HBP</a:t>
            </a:r>
            <a:r>
              <a:rPr lang="en-US" sz="2000" b="1" i="0" dirty="0" smtClean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École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latin typeface="+mn-lt"/>
              </a:rPr>
              <a:t>Polytechnique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latin typeface="+mn-lt"/>
              </a:rPr>
              <a:t>Fédérale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de Lausanne, in Switzerland, use an IBM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supercomputer to simulate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minicolumn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5"/>
              </a:rPr>
              <a:t>C2</a:t>
            </a:r>
            <a:r>
              <a:rPr lang="en-US" sz="2000" b="1" i="0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2009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IBM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Almaden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built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a cortical simulator on Dawn, a Blue Gene/P supercomputer at Lawrence Livermore National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Lab. C2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simulator re-creates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9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neurons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connected by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13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synapses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small mammal brain.</a:t>
            </a:r>
          </a:p>
          <a:p>
            <a:pPr algn="l">
              <a:spcAft>
                <a:spcPts val="1200"/>
              </a:spcAft>
            </a:pP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6"/>
              </a:rPr>
              <a:t>NEUROGRID</a:t>
            </a:r>
            <a:r>
              <a:rPr lang="en-US" sz="2000" b="1" i="0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Stanford (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K.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Boahen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), developing chip for ~ 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 neurons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and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~ 10</a:t>
            </a:r>
            <a:r>
              <a:rPr lang="en-US" sz="2000" i="0" baseline="300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synapses, aiming at artificial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retinas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for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blind.</a:t>
            </a:r>
          </a:p>
          <a:p>
            <a:pPr algn="l">
              <a:spcAft>
                <a:spcPts val="1200"/>
              </a:spcAft>
            </a:pPr>
            <a:r>
              <a:rPr lang="en-US" sz="2000" i="0" dirty="0" smtClean="0">
                <a:solidFill>
                  <a:schemeClr val="bg1"/>
                </a:solidFill>
                <a:latin typeface="+mn-lt"/>
                <a:hlinkClick r:id="rId7"/>
              </a:rPr>
              <a:t>I</a:t>
            </a: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7"/>
              </a:rPr>
              <a:t>FAT </a:t>
            </a:r>
            <a:r>
              <a:rPr lang="en-US" sz="2000" b="1" i="0" dirty="0">
                <a:solidFill>
                  <a:schemeClr val="bg1"/>
                </a:solidFill>
                <a:latin typeface="+mn-lt"/>
                <a:hlinkClick r:id="rId7"/>
              </a:rPr>
              <a:t>4G</a:t>
            </a:r>
            <a:r>
              <a:rPr lang="en-US" sz="2000" b="1" i="0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Johns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Hopkins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Uni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R.Etienne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-Cummings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) Integrate and Fire Array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Transceiver, over 60K neurons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with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120M connections, visual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cortex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model.</a:t>
            </a:r>
          </a:p>
          <a:p>
            <a:pPr algn="l">
              <a:spcAft>
                <a:spcPts val="1200"/>
              </a:spcAft>
            </a:pPr>
            <a:r>
              <a:rPr lang="en-US" sz="2000" b="1" i="0" dirty="0" smtClean="0">
                <a:solidFill>
                  <a:srgbClr val="FFC000"/>
                </a:solidFill>
                <a:latin typeface="+mn-lt"/>
                <a:hlinkClick r:id="rId8"/>
              </a:rPr>
              <a:t>Brain Corporation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: San Diego (E.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Izhakievich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), neuromorphic vision. </a:t>
            </a:r>
          </a:p>
          <a:p>
            <a:pPr algn="l">
              <a:spcAft>
                <a:spcPts val="1200"/>
              </a:spcAft>
            </a:pPr>
            <a:r>
              <a:rPr lang="en-US" sz="2000" b="1" i="0" dirty="0" smtClean="0">
                <a:solidFill>
                  <a:schemeClr val="bg1"/>
                </a:solidFill>
                <a:latin typeface="+mn-lt"/>
                <a:hlinkClick r:id="rId9"/>
              </a:rPr>
              <a:t>BRAINSCALES</a:t>
            </a:r>
            <a:r>
              <a:rPr lang="en-US" sz="2000" b="1" i="0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EU neuromorphic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chip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project, FACETS, Fast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Analog Computing with Emergent Transient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States, now </a:t>
            </a:r>
            <a:r>
              <a:rPr lang="en-US" sz="2000" i="0" dirty="0" err="1" smtClean="0">
                <a:solidFill>
                  <a:schemeClr val="bg1"/>
                </a:solidFill>
                <a:latin typeface="+mn-lt"/>
              </a:rPr>
              <a:t>BrainScaleS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, complex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neuron model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~16K synaptic inputs/neuron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integrated </a:t>
            </a:r>
            <a:r>
              <a:rPr lang="en-US" sz="2000" i="0" dirty="0">
                <a:solidFill>
                  <a:schemeClr val="bg1"/>
                </a:solidFill>
                <a:latin typeface="+mn-lt"/>
              </a:rPr>
              <a:t>closed loop network-of-networks mimicking a distributed hierarchy of sensory, decision and motor cortical areas, linking perception to </a:t>
            </a:r>
            <a:r>
              <a:rPr lang="en-US" sz="2000" i="0" dirty="0" smtClean="0">
                <a:solidFill>
                  <a:schemeClr val="bg1"/>
                </a:solidFill>
                <a:latin typeface="+mn-lt"/>
              </a:rPr>
              <a:t>action. </a:t>
            </a:r>
          </a:p>
        </p:txBody>
      </p:sp>
      <p:pic>
        <p:nvPicPr>
          <p:cNvPr id="36866" name="Picture 2" descr="D:\Archive-media\Grafika-Neurobiologia\Glowy+Mozgi\Moving\anim-neuron-Si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59650"/>
            <a:ext cx="15144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90500"/>
            <a:ext cx="7772400" cy="792163"/>
          </a:xfrm>
          <a:effectLst/>
        </p:spPr>
        <p:txBody>
          <a:bodyPr lIns="92075" tIns="46038" rIns="92075" bIns="46038"/>
          <a:lstStyle/>
          <a:p>
            <a:pPr>
              <a:defRPr/>
            </a:pPr>
            <a:r>
              <a:rPr lang="en-US" dirty="0" smtClean="0"/>
              <a:t>How brains differ from computers</a:t>
            </a:r>
            <a:endParaRPr lang="en-US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7793038" cy="546100"/>
          </a:xfrm>
          <a:noFill/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Brain states are physical, spatio-temporal states of neural tissue. </a:t>
            </a: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61963" y="1471613"/>
            <a:ext cx="8355012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4013" indent="-354013">
              <a:buFontTx/>
              <a:buChar char="•"/>
              <a:tabLst>
                <a:tab pos="354013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 can see, hear and feel only my brain states! Ex: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dreams, change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blindness.</a:t>
            </a:r>
          </a:p>
          <a:p>
            <a:pPr marL="354013" indent="-354013">
              <a:buFontTx/>
              <a:buChar char="•"/>
              <a:tabLst>
                <a:tab pos="354013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Cognitive processes operate on highly processed sensory data.</a:t>
            </a:r>
          </a:p>
          <a:p>
            <a:pPr marL="354013" indent="-354013">
              <a:buFontTx/>
              <a:buChar char="•"/>
              <a:tabLst>
                <a:tab pos="354013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Redness, sweetness, itching, pain ... are all physical states of brain tissue. </a:t>
            </a: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84200" y="2578100"/>
            <a:ext cx="3932238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tabLst>
                <a:tab pos="0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In contrast to computer registers,</a:t>
            </a:r>
          </a:p>
          <a:p>
            <a:pPr>
              <a:tabLst>
                <a:tab pos="0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brain states are dynamical,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alive!</a:t>
            </a:r>
          </a:p>
          <a:p>
            <a:pPr>
              <a:tabLst>
                <a:tab pos="0" algn="l"/>
              </a:tabLst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They contain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in themselves many associations,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relations.</a:t>
            </a: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>
              <a:tabLst>
                <a:tab pos="0" algn="l"/>
              </a:tabLst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Inner world is real! Mind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events flow from interpretation of sequences of brain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states. </a:t>
            </a:r>
          </a:p>
          <a:p>
            <a:pPr>
              <a:tabLst>
                <a:tab pos="0" algn="l"/>
              </a:tabLst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Computers and robots do not have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such dynamic working memory. </a:t>
            </a: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6070" name="Picture 6" descr="Brain-l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584450"/>
            <a:ext cx="4286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From brains to machines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" y="1196752"/>
            <a:ext cx="89233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55576" y="616530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Source: DARPA Synapse project</a:t>
            </a:r>
            <a:endParaRPr lang="en-US" dirty="0">
              <a:solidFill>
                <a:srgbClr val="EAEAE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Space/time scales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98500" y="1241519"/>
            <a:ext cx="4953620" cy="513980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Spatiotemporal resolution: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spatial </a:t>
            </a:r>
            <a:r>
              <a:rPr lang="en-US" dirty="0"/>
              <a:t>scale:  10 orders of magnitude, from 10</a:t>
            </a:r>
            <a:r>
              <a:rPr lang="en-US" baseline="30000" dirty="0"/>
              <a:t>-10 </a:t>
            </a:r>
            <a:r>
              <a:rPr lang="en-US" dirty="0"/>
              <a:t>m to 1 </a:t>
            </a:r>
            <a:r>
              <a:rPr lang="en-US" dirty="0" smtClean="0"/>
              <a:t>m.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temporal scale: 10 or more orders of magnitude, from </a:t>
            </a:r>
            <a:r>
              <a:rPr lang="en-US" dirty="0" smtClean="0"/>
              <a:t>10</a:t>
            </a:r>
            <a:r>
              <a:rPr lang="en-US" baseline="30000" dirty="0" smtClean="0"/>
              <a:t>-10 </a:t>
            </a:r>
            <a:r>
              <a:rPr lang="en-US" dirty="0" smtClean="0"/>
              <a:t>s </a:t>
            </a:r>
            <a:r>
              <a:rPr lang="en-US" dirty="0"/>
              <a:t>to 1 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Architecture: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hierarchical and modular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ordered in large scale, chaotic  in small;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specific projections: interacting regions wired to each other;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diffused</a:t>
            </a:r>
            <a:r>
              <a:rPr lang="en-US" dirty="0"/>
              <a:t>: regions </a:t>
            </a:r>
            <a:r>
              <a:rPr lang="en-US" dirty="0" smtClean="0"/>
              <a:t>interact </a:t>
            </a:r>
            <a:r>
              <a:rPr lang="en-US" dirty="0"/>
              <a:t>through </a:t>
            </a:r>
            <a:r>
              <a:rPr lang="en-US" dirty="0" smtClean="0"/>
              <a:t>hormones and neurotransmitters;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functional: </a:t>
            </a:r>
            <a:br>
              <a:rPr lang="en-US" dirty="0" smtClean="0"/>
            </a:br>
            <a:r>
              <a:rPr lang="en-US" dirty="0" err="1" smtClean="0"/>
              <a:t>subnetworks</a:t>
            </a:r>
            <a:r>
              <a:rPr lang="en-US" dirty="0" smtClean="0"/>
              <a:t> dedicated to specific tasks.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97681660"/>
              </p:ext>
            </p:extLst>
          </p:nvPr>
        </p:nvGraphicFramePr>
        <p:xfrm>
          <a:off x="5580112" y="1052736"/>
          <a:ext cx="33596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62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921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Phenomics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760"/>
            <a:ext cx="8382000" cy="5400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i="1" dirty="0"/>
              <a:t>Phenomics </a:t>
            </a:r>
            <a:r>
              <a:rPr lang="en-US" dirty="0"/>
              <a:t>is </a:t>
            </a:r>
            <a:r>
              <a:rPr lang="en-US" dirty="0" smtClean="0"/>
              <a:t>the branch of science concerned </a:t>
            </a:r>
            <a:br>
              <a:rPr lang="en-US" dirty="0" smtClean="0"/>
            </a:br>
            <a:r>
              <a:rPr lang="en-US" dirty="0" smtClean="0"/>
              <a:t>with identification and description of measurable</a:t>
            </a:r>
            <a:br>
              <a:rPr lang="en-US" dirty="0" smtClean="0"/>
            </a:br>
            <a:r>
              <a:rPr lang="en-US" dirty="0" smtClean="0"/>
              <a:t>physical, biochemical and psychological traits </a:t>
            </a:r>
            <a:r>
              <a:rPr lang="en-US" dirty="0"/>
              <a:t>of </a:t>
            </a:r>
            <a:r>
              <a:rPr lang="en-US" dirty="0" smtClean="0"/>
              <a:t>organisms. </a:t>
            </a:r>
            <a:br>
              <a:rPr lang="en-US" dirty="0" smtClean="0"/>
            </a:br>
            <a:r>
              <a:rPr lang="pl-PL" dirty="0" smtClean="0"/>
              <a:t>G</a:t>
            </a:r>
            <a:r>
              <a:rPr lang="pl-PL" i="1" dirty="0" smtClean="0"/>
              <a:t>enom</a:t>
            </a:r>
            <a:r>
              <a:rPr lang="pl-PL" dirty="0" smtClean="0"/>
              <a:t>, </a:t>
            </a:r>
            <a:r>
              <a:rPr lang="pl-PL" i="1" dirty="0" err="1" smtClean="0"/>
              <a:t>proteom</a:t>
            </a:r>
            <a:r>
              <a:rPr lang="pl-PL" dirty="0" smtClean="0"/>
              <a:t>, </a:t>
            </a:r>
            <a:r>
              <a:rPr lang="en-US" i="1" dirty="0" err="1" smtClean="0"/>
              <a:t>ph</a:t>
            </a:r>
            <a:r>
              <a:rPr lang="pl-PL" i="1" dirty="0" err="1" smtClean="0"/>
              <a:t>enom</a:t>
            </a:r>
            <a:r>
              <a:rPr lang="pl-PL" i="1" dirty="0" smtClean="0"/>
              <a:t>, </a:t>
            </a:r>
            <a:r>
              <a:rPr lang="pl-PL" i="1" dirty="0" err="1" smtClean="0"/>
              <a:t>intera</a:t>
            </a:r>
            <a:r>
              <a:rPr lang="en-US" i="1" dirty="0" smtClean="0"/>
              <a:t>c</a:t>
            </a:r>
            <a:r>
              <a:rPr lang="pl-PL" i="1" dirty="0" smtClean="0"/>
              <a:t>tom, e</a:t>
            </a:r>
            <a:r>
              <a:rPr lang="en-US" i="1" dirty="0" smtClean="0"/>
              <a:t>x</a:t>
            </a:r>
            <a:r>
              <a:rPr lang="pl-PL" i="1" dirty="0" smtClean="0"/>
              <a:t>po</a:t>
            </a:r>
            <a:r>
              <a:rPr lang="en-US" i="1" dirty="0" smtClean="0"/>
              <a:t>s</a:t>
            </a:r>
            <a:r>
              <a:rPr lang="pl-PL" i="1" dirty="0" smtClean="0"/>
              <a:t>om</a:t>
            </a:r>
            <a:r>
              <a:rPr lang="en-US" i="1" dirty="0" smtClean="0"/>
              <a:t>e</a:t>
            </a:r>
            <a:r>
              <a:rPr lang="pl-PL" i="1" dirty="0" smtClean="0"/>
              <a:t>, </a:t>
            </a:r>
            <a:r>
              <a:rPr lang="en-US" i="1" dirty="0" smtClean="0"/>
              <a:t>virus</a:t>
            </a:r>
            <a:r>
              <a:rPr lang="pl-PL" i="1" dirty="0" smtClean="0"/>
              <a:t>om … omics.org </a:t>
            </a:r>
            <a:r>
              <a:rPr lang="en-US" dirty="0" smtClean="0"/>
              <a:t>has a list of over </a:t>
            </a:r>
            <a:r>
              <a:rPr lang="pl-PL" dirty="0" smtClean="0"/>
              <a:t>400 </a:t>
            </a:r>
            <a:r>
              <a:rPr lang="en-US" dirty="0" smtClean="0"/>
              <a:t>various </a:t>
            </a:r>
            <a:r>
              <a:rPr lang="pl-PL" dirty="0" smtClean="0"/>
              <a:t>…</a:t>
            </a:r>
            <a:r>
              <a:rPr lang="pl-PL" i="1" dirty="0" err="1" smtClean="0"/>
              <a:t>omics</a:t>
            </a:r>
            <a:r>
              <a:rPr lang="pl-PL" dirty="0" smtClean="0"/>
              <a:t>. </a:t>
            </a:r>
            <a:br>
              <a:rPr lang="pl-PL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Human </a:t>
            </a:r>
            <a:r>
              <a:rPr lang="pl-PL" i="1" dirty="0" err="1"/>
              <a:t>Phenome</a:t>
            </a:r>
            <a:r>
              <a:rPr lang="pl-PL" i="1" dirty="0"/>
              <a:t> Project</a:t>
            </a:r>
            <a:r>
              <a:rPr lang="pl-PL" dirty="0"/>
              <a:t>, </a:t>
            </a:r>
            <a:r>
              <a:rPr lang="en-US" dirty="0" smtClean="0"/>
              <a:t>since </a:t>
            </a:r>
            <a:r>
              <a:rPr lang="pl-PL" dirty="0" smtClean="0"/>
              <a:t>2003</a:t>
            </a:r>
            <a:r>
              <a:rPr lang="en-US" dirty="0" smtClean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dirty="0"/>
              <a:t>Human </a:t>
            </a:r>
            <a:r>
              <a:rPr lang="pl-PL" i="1" dirty="0" err="1"/>
              <a:t>Epigenome</a:t>
            </a:r>
            <a:r>
              <a:rPr lang="pl-PL" i="1" dirty="0"/>
              <a:t> </a:t>
            </a:r>
            <a:r>
              <a:rPr lang="pl-PL" i="1" dirty="0" smtClean="0"/>
              <a:t>Project</a:t>
            </a:r>
            <a:r>
              <a:rPr lang="pl-PL" dirty="0" smtClean="0"/>
              <a:t>, </a:t>
            </a:r>
            <a:r>
              <a:rPr lang="en-US" dirty="0" smtClean="0"/>
              <a:t>since </a:t>
            </a:r>
            <a:r>
              <a:rPr lang="pl-PL" dirty="0" smtClean="0"/>
              <a:t>2003</a:t>
            </a:r>
            <a:r>
              <a:rPr lang="en-US" dirty="0"/>
              <a:t>.</a:t>
            </a:r>
            <a:br>
              <a:rPr lang="en-US" dirty="0"/>
            </a:br>
            <a:r>
              <a:rPr lang="en-US" i="1" dirty="0" smtClean="0"/>
              <a:t>Human </a:t>
            </a:r>
            <a:r>
              <a:rPr lang="en-US" i="1" dirty="0" err="1"/>
              <a:t>Connectome</a:t>
            </a:r>
            <a:r>
              <a:rPr lang="en-US" i="1" dirty="0"/>
              <a:t> </a:t>
            </a:r>
            <a:r>
              <a:rPr lang="en-US" i="1" dirty="0" smtClean="0"/>
              <a:t>Project, </a:t>
            </a:r>
            <a:r>
              <a:rPr lang="en-US" dirty="0" smtClean="0"/>
              <a:t>since 2009.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Developing Human </a:t>
            </a:r>
            <a:r>
              <a:rPr lang="en-US" i="1" dirty="0" err="1"/>
              <a:t>Connectome</a:t>
            </a:r>
            <a:r>
              <a:rPr lang="en-US" i="1" dirty="0"/>
              <a:t>  Project</a:t>
            </a:r>
            <a:r>
              <a:rPr lang="en-US" dirty="0"/>
              <a:t>,  UK  2013</a:t>
            </a:r>
            <a:endParaRPr lang="pl-PL" dirty="0" smtClean="0"/>
          </a:p>
          <a:p>
            <a:pPr marL="0" indent="0" eaLnBrk="1" hangingPunct="1">
              <a:buNone/>
              <a:defRPr/>
            </a:pPr>
            <a:r>
              <a:rPr lang="pl-PL" i="1" dirty="0" err="1" smtClean="0"/>
              <a:t>Consortium</a:t>
            </a:r>
            <a:r>
              <a:rPr lang="pl-PL" i="1" dirty="0" smtClean="0"/>
              <a:t> </a:t>
            </a:r>
            <a:r>
              <a:rPr lang="pl-PL" i="1" dirty="0"/>
              <a:t>for </a:t>
            </a:r>
            <a:r>
              <a:rPr lang="pl-PL" i="1" dirty="0" err="1"/>
              <a:t>Neuropsychiatric</a:t>
            </a:r>
            <a:r>
              <a:rPr lang="pl-PL" i="1" dirty="0"/>
              <a:t> </a:t>
            </a:r>
            <a:r>
              <a:rPr lang="pl-PL" i="1" dirty="0" err="1" smtClean="0"/>
              <a:t>Phenomics</a:t>
            </a:r>
            <a:r>
              <a:rPr lang="pl-PL" i="1" dirty="0" smtClean="0"/>
              <a:t>, </a:t>
            </a:r>
            <a:r>
              <a:rPr lang="en-US" dirty="0" smtClean="0"/>
              <a:t>since </a:t>
            </a:r>
            <a:r>
              <a:rPr lang="pl-PL" dirty="0" smtClean="0"/>
              <a:t>2008 </a:t>
            </a:r>
            <a:r>
              <a:rPr lang="en-US" dirty="0" smtClean="0"/>
              <a:t>investigates phenotypes of people suffering from serious mental disorders at all possible levels. </a:t>
            </a:r>
          </a:p>
          <a:p>
            <a:pPr marL="0" indent="0" eaLnBrk="1" hangingPunct="1">
              <a:buNone/>
              <a:defRPr/>
            </a:pPr>
            <a:endParaRPr lang="en-US" sz="1400" dirty="0" smtClean="0">
              <a:solidFill>
                <a:srgbClr val="FFFF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Can neurocognitive phenomics be developed to understand general behavior of people? 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2" name="AutoShape 2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4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3" name="AutoShape 4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4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" name="AutoShape 6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4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517"/>
            <a:ext cx="2438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992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4474840" cy="1083816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Neuropsychiatric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Phenomics in 6 Levels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002970"/>
            <a:ext cx="4546848" cy="437835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/>
              <a:t>According to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Consortium for Neuropsychiatric Phenomics (CNP)</a:t>
            </a:r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www.phenomics.ucla.edu</a:t>
            </a:r>
            <a:r>
              <a:rPr lang="en-US" dirty="0" smtClean="0"/>
              <a:t>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800" dirty="0"/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/>
              <a:t>From genes to molecules to neurons and their systems to tasks, cognitive subsystems and syndromes.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/>
              <a:t>Neurons and networks are right in the middle of this hierarchy.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810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261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for Phenomics Research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357314"/>
            <a:ext cx="8229600" cy="4824412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/>
              <a:t>The Consortium for Neuropsychiatric </a:t>
            </a:r>
            <a:r>
              <a:rPr lang="en-US" dirty="0" smtClean="0"/>
              <a:t>Phenomics: </a:t>
            </a:r>
            <a:br>
              <a:rPr lang="en-US" dirty="0" smtClean="0"/>
            </a:br>
            <a:r>
              <a:rPr lang="en-US" dirty="0" smtClean="0"/>
              <a:t>research should provide bridges between all levels, </a:t>
            </a:r>
            <a:br>
              <a:rPr lang="en-US" dirty="0" smtClean="0"/>
            </a:br>
            <a:r>
              <a:rPr lang="en-US" dirty="0" smtClean="0"/>
              <a:t>one at </a:t>
            </a:r>
            <a:r>
              <a:rPr lang="en-US" dirty="0"/>
              <a:t>a </a:t>
            </a:r>
            <a:r>
              <a:rPr lang="en-US" dirty="0" smtClean="0"/>
              <a:t>time, from </a:t>
            </a:r>
            <a:r>
              <a:rPr lang="en-US" dirty="0"/>
              <a:t>environment </a:t>
            </a:r>
            <a:r>
              <a:rPr lang="en-US" dirty="0" smtClean="0"/>
              <a:t>to syndromes.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Strategy</a:t>
            </a:r>
            <a:r>
              <a:rPr lang="en-US" dirty="0" smtClean="0"/>
              <a:t>: identify </a:t>
            </a:r>
            <a:r>
              <a:rPr lang="en-US" dirty="0"/>
              <a:t>biophysical parameters of </a:t>
            </a:r>
            <a:r>
              <a:rPr lang="en-US" dirty="0" smtClean="0"/>
              <a:t>neurons </a:t>
            </a:r>
            <a:br>
              <a:rPr lang="en-US" dirty="0" smtClean="0"/>
            </a:br>
            <a:r>
              <a:rPr lang="en-US" dirty="0" smtClean="0"/>
              <a:t>required for normal neural network functions and leading </a:t>
            </a:r>
            <a:br>
              <a:rPr lang="en-US" dirty="0" smtClean="0"/>
            </a:br>
            <a:r>
              <a:rPr lang="en-US" dirty="0" smtClean="0"/>
              <a:t>to abnormal cognitive phenotypes, symptoms and syndromes.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 smtClean="0"/>
              <a:t>Create models of cognitive function that may reflect some of the symptoms of the disease, ex. problems with attention, relating them to model biophysical properties of neurons.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 smtClean="0">
                <a:solidFill>
                  <a:srgbClr val="FFC000"/>
                </a:solidFill>
              </a:rPr>
              <a:t>Result</a:t>
            </a:r>
            <a:r>
              <a:rPr lang="en-US" dirty="0" smtClean="0"/>
              <a:t>: mental events at the network level are linked to </a:t>
            </a:r>
            <a:r>
              <a:rPr lang="en-US" dirty="0" err="1" smtClean="0"/>
              <a:t>neurodynamics</a:t>
            </a:r>
            <a:r>
              <a:rPr lang="en-US" dirty="0" smtClean="0"/>
              <a:t> and to low-level neural properties. </a:t>
            </a:r>
            <a:br>
              <a:rPr lang="en-US" dirty="0" smtClean="0"/>
            </a:br>
            <a:r>
              <a:rPr lang="en-US" dirty="0" smtClean="0"/>
              <a:t>Ex: why drugs that stimulate the brain help in ADHD case? Relation of ASD/ADHD symptoms to neural accommodation. </a:t>
            </a:r>
            <a:endParaRPr lang="en-US" dirty="0" smtClean="0">
              <a:solidFill>
                <a:srgbClr val="FFC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476672"/>
            <a:ext cx="13811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6173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Genes to Neurons</a:t>
            </a:r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325438" y="5153193"/>
            <a:ext cx="8710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Genes =&gt; Proteins =&gt; </a:t>
            </a:r>
            <a:r>
              <a:rPr lang="en-US" dirty="0" smtClean="0">
                <a:solidFill>
                  <a:srgbClr val="FFFFFF"/>
                </a:solidFill>
              </a:rPr>
              <a:t>receptors, ion </a:t>
            </a:r>
            <a:r>
              <a:rPr lang="en-US" dirty="0">
                <a:solidFill>
                  <a:srgbClr val="FFFFFF"/>
                </a:solidFill>
              </a:rPr>
              <a:t>channels, synapses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=&gt; </a:t>
            </a:r>
            <a:r>
              <a:rPr lang="en-US" dirty="0">
                <a:solidFill>
                  <a:srgbClr val="FFC000"/>
                </a:solidFill>
              </a:rPr>
              <a:t>neuron properties, </a:t>
            </a:r>
            <a:r>
              <a:rPr lang="en-US" dirty="0" smtClean="0">
                <a:solidFill>
                  <a:srgbClr val="FFC000"/>
                </a:solidFill>
              </a:rPr>
              <a:t>networks, neurodynamics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=&gt; cognitive phenotypes, abnormal behavior, syndromes.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73" y="1208930"/>
            <a:ext cx="28575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4994"/>
            <a:ext cx="3362325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394468"/>
            <a:ext cx="285750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97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a 2"/>
          <p:cNvGrpSpPr>
            <a:grpSpLocks/>
          </p:cNvGrpSpPr>
          <p:nvPr/>
        </p:nvGrpSpPr>
        <p:grpSpPr bwMode="auto">
          <a:xfrm>
            <a:off x="1077882" y="1187450"/>
            <a:ext cx="6991382" cy="4625975"/>
            <a:chOff x="1900515" y="1293112"/>
            <a:chExt cx="6990136" cy="462560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7519295" y="3378922"/>
              <a:ext cx="1371356" cy="647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pl-PL" sz="3200" b="0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</a:rPr>
                <a:t>Bio</a:t>
              </a:r>
              <a:r>
                <a:rPr lang="pl-PL" sz="3200" b="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</a:rPr>
                <a:t> </a:t>
              </a:r>
              <a:br>
                <a:rPr lang="pl-PL" sz="3200" b="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</a:rPr>
              </a:br>
              <a:r>
                <a:rPr lang="en-US" sz="3200" b="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</a:rPr>
                <a:t>Nano</a:t>
              </a:r>
            </a:p>
          </p:txBody>
        </p:sp>
        <p:sp>
          <p:nvSpPr>
            <p:cNvPr id="12292" name="Strzałka w lewo i prawo 1"/>
            <p:cNvSpPr>
              <a:spLocks noChangeArrowheads="1"/>
            </p:cNvSpPr>
            <p:nvPr/>
          </p:nvSpPr>
          <p:spPr bwMode="auto">
            <a:xfrm rot="2329893">
              <a:off x="5270492" y="2691686"/>
              <a:ext cx="2477630" cy="237786"/>
            </a:xfrm>
            <a:prstGeom prst="leftRightArrow">
              <a:avLst>
                <a:gd name="adj1" fmla="val 50000"/>
                <a:gd name="adj2" fmla="val 50024"/>
              </a:avLst>
            </a:prstGeom>
            <a:gradFill rotWithShape="0">
              <a:gsLst>
                <a:gs pos="0">
                  <a:srgbClr val="00B050"/>
                </a:gs>
                <a:gs pos="49001">
                  <a:srgbClr val="FFC000"/>
                </a:gs>
                <a:gs pos="100000">
                  <a:srgbClr val="FFC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2293" name="Rectangle 2"/>
            <p:cNvSpPr txBox="1">
              <a:spLocks noChangeArrowheads="1"/>
            </p:cNvSpPr>
            <p:nvPr/>
          </p:nvSpPr>
          <p:spPr bwMode="auto">
            <a:xfrm>
              <a:off x="4572000" y="5270648"/>
              <a:ext cx="1372072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pl-PL" sz="3200">
                  <a:solidFill>
                    <a:srgbClr val="FFFF00"/>
                  </a:solidFill>
                  <a:latin typeface="Arial" charset="0"/>
                </a:rPr>
                <a:t>Info</a:t>
              </a:r>
            </a:p>
          </p:txBody>
        </p:sp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4314083" y="1293112"/>
              <a:ext cx="194387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pl-PL" sz="3200">
                  <a:solidFill>
                    <a:srgbClr val="FFC000"/>
                  </a:solidFill>
                  <a:latin typeface="Arial" charset="0"/>
                </a:rPr>
                <a:t>Cognitive</a:t>
              </a:r>
            </a:p>
          </p:txBody>
        </p:sp>
        <p:sp>
          <p:nvSpPr>
            <p:cNvPr id="12295" name="Rectangle 2"/>
            <p:cNvSpPr txBox="1">
              <a:spLocks noChangeArrowheads="1"/>
            </p:cNvSpPr>
            <p:nvPr/>
          </p:nvSpPr>
          <p:spPr bwMode="auto">
            <a:xfrm>
              <a:off x="1900515" y="3380749"/>
              <a:ext cx="1372072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pl-PL" altLang="pl-PL" sz="3200" dirty="0" err="1" smtClean="0">
                  <a:solidFill>
                    <a:srgbClr val="66FF33"/>
                  </a:solidFill>
                  <a:latin typeface="Arial" charset="0"/>
                </a:rPr>
                <a:t>Neuro</a:t>
              </a:r>
              <a:endParaRPr lang="en-US" altLang="pl-PL" sz="3200" dirty="0">
                <a:solidFill>
                  <a:srgbClr val="66FF33"/>
                </a:solidFill>
                <a:latin typeface="Arial" charset="0"/>
              </a:endParaRPr>
            </a:p>
          </p:txBody>
        </p:sp>
        <p:sp>
          <p:nvSpPr>
            <p:cNvPr id="12296" name="Strzałka w lewo i prawo 7"/>
            <p:cNvSpPr>
              <a:spLocks noChangeArrowheads="1"/>
            </p:cNvSpPr>
            <p:nvPr/>
          </p:nvSpPr>
          <p:spPr bwMode="auto">
            <a:xfrm rot="-8387924">
              <a:off x="2764383" y="4645702"/>
              <a:ext cx="2286230" cy="201713"/>
            </a:xfrm>
            <a:prstGeom prst="leftRightArrow">
              <a:avLst>
                <a:gd name="adj1" fmla="val 50000"/>
                <a:gd name="adj2" fmla="val 50006"/>
              </a:avLst>
            </a:prstGeom>
            <a:gradFill rotWithShape="0">
              <a:gsLst>
                <a:gs pos="0">
                  <a:srgbClr val="92D050"/>
                </a:gs>
                <a:gs pos="67999">
                  <a:srgbClr val="FFC000"/>
                </a:gs>
                <a:gs pos="100000">
                  <a:srgbClr val="FFFF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2297" name="Strzałka w lewo i prawo 9"/>
            <p:cNvSpPr>
              <a:spLocks noChangeArrowheads="1"/>
            </p:cNvSpPr>
            <p:nvPr/>
          </p:nvSpPr>
          <p:spPr bwMode="auto">
            <a:xfrm rot="-2483306">
              <a:off x="5471963" y="4651830"/>
              <a:ext cx="2286230" cy="201713"/>
            </a:xfrm>
            <a:prstGeom prst="leftRightArrow">
              <a:avLst>
                <a:gd name="adj1" fmla="val 50000"/>
                <a:gd name="adj2" fmla="val 50006"/>
              </a:avLst>
            </a:prstGeom>
            <a:gradFill rotWithShape="0">
              <a:gsLst>
                <a:gs pos="0">
                  <a:srgbClr val="00B050"/>
                </a:gs>
                <a:gs pos="49001">
                  <a:srgbClr val="FFC000"/>
                </a:gs>
                <a:gs pos="100000">
                  <a:srgbClr val="FFFF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2298" name="Strzałka w lewo i prawo 10"/>
            <p:cNvSpPr>
              <a:spLocks noChangeArrowheads="1"/>
            </p:cNvSpPr>
            <p:nvPr/>
          </p:nvSpPr>
          <p:spPr bwMode="auto">
            <a:xfrm rot="8531550">
              <a:off x="2891326" y="2671778"/>
              <a:ext cx="2286230" cy="201713"/>
            </a:xfrm>
            <a:prstGeom prst="leftRightArrow">
              <a:avLst>
                <a:gd name="adj1" fmla="val 50000"/>
                <a:gd name="adj2" fmla="val 50006"/>
              </a:avLst>
            </a:prstGeom>
            <a:gradFill rotWithShape="0">
              <a:gsLst>
                <a:gs pos="0">
                  <a:srgbClr val="92D050"/>
                </a:gs>
                <a:gs pos="49001">
                  <a:srgbClr val="FFC000"/>
                </a:gs>
                <a:gs pos="100000">
                  <a:srgbClr val="FFC0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2299" name="Strzałka w lewo i prawo 11"/>
            <p:cNvSpPr>
              <a:spLocks noChangeArrowheads="1"/>
            </p:cNvSpPr>
            <p:nvPr/>
          </p:nvSpPr>
          <p:spPr bwMode="auto">
            <a:xfrm>
              <a:off x="3272586" y="3604356"/>
              <a:ext cx="3970900" cy="316881"/>
            </a:xfrm>
            <a:prstGeom prst="leftRightArrow">
              <a:avLst>
                <a:gd name="adj1" fmla="val 50000"/>
                <a:gd name="adj2" fmla="val 50009"/>
              </a:avLst>
            </a:prstGeom>
            <a:gradFill rotWithShape="1">
              <a:gsLst>
                <a:gs pos="0">
                  <a:srgbClr val="537E25"/>
                </a:gs>
                <a:gs pos="17000">
                  <a:srgbClr val="7AB73A"/>
                </a:gs>
                <a:gs pos="41000">
                  <a:srgbClr val="86C940"/>
                </a:gs>
                <a:gs pos="100000">
                  <a:srgbClr val="92DA46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2300" name="Strzałka w lewo i prawo 12"/>
            <p:cNvSpPr>
              <a:spLocks noChangeArrowheads="1"/>
            </p:cNvSpPr>
            <p:nvPr/>
          </p:nvSpPr>
          <p:spPr bwMode="auto">
            <a:xfrm rot="5400000">
              <a:off x="3510015" y="3507225"/>
              <a:ext cx="3414920" cy="282837"/>
            </a:xfrm>
            <a:prstGeom prst="leftRightArrow">
              <a:avLst>
                <a:gd name="adj1" fmla="val 50000"/>
                <a:gd name="adj2" fmla="val 49972"/>
              </a:avLst>
            </a:prstGeom>
            <a:gradFill rotWithShape="0">
              <a:gsLst>
                <a:gs pos="0">
                  <a:srgbClr val="FFC000"/>
                </a:gs>
                <a:gs pos="17000">
                  <a:srgbClr val="FFC000"/>
                </a:gs>
                <a:gs pos="41000">
                  <a:srgbClr val="FFFF00"/>
                </a:gs>
                <a:gs pos="100000">
                  <a:srgbClr val="FFFF00"/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l-PL" altLang="pl-PL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729343" y="217714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FFC000"/>
                </a:solidFill>
                <a:latin typeface="+mj-lt"/>
              </a:rPr>
              <a:t>21 Century Technologies</a:t>
            </a:r>
            <a:endParaRPr lang="pl-PL" sz="3600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644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Neurons to Behavior</a:t>
            </a: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25438" y="5080000"/>
            <a:ext cx="8710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Genes =&gt; Proteins =&gt; receptors, ion channels, synapses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=&gt; neuron properties, networks </a:t>
            </a:r>
          </a:p>
          <a:p>
            <a:pPr algn="ctr" eaLnBrk="1" hangingPunct="1"/>
            <a:r>
              <a:rPr lang="en-US" b="1" dirty="0">
                <a:solidFill>
                  <a:srgbClr val="FFC000"/>
                </a:solidFill>
              </a:rPr>
              <a:t>=&gt; neurodynamics</a:t>
            </a:r>
            <a:r>
              <a:rPr lang="en-US" dirty="0">
                <a:solidFill>
                  <a:srgbClr val="FFFFFF"/>
                </a:solidFill>
              </a:rPr>
              <a:t> =&gt; cognitive phenotypes, abnormal behavior!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1143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9" y="1772816"/>
            <a:ext cx="14478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4665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9" y="1497119"/>
            <a:ext cx="14478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2641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97119"/>
            <a:ext cx="1143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9" y="1221422"/>
            <a:ext cx="14478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53815"/>
            <a:ext cx="2857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0" y="1058968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44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Neurocognitive Phenomics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51928"/>
            <a:ext cx="3974976" cy="52454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Phenotypes may be described at many levels. Here from top down we have education, </a:t>
            </a:r>
            <a:br>
              <a:rPr lang="en-US" dirty="0" smtClean="0"/>
            </a:br>
            <a:r>
              <a:rPr lang="en-US" dirty="0" smtClean="0"/>
              <a:t>psychiatry &amp; psychology,</a:t>
            </a:r>
          </a:p>
          <a:p>
            <a:pPr marL="0" indent="0">
              <a:buNone/>
            </a:pPr>
            <a:r>
              <a:rPr lang="en-US" dirty="0" smtClean="0"/>
              <a:t>neurophysiology, </a:t>
            </a:r>
            <a:br>
              <a:rPr lang="en-US" dirty="0" smtClean="0"/>
            </a:br>
            <a:r>
              <a:rPr lang="en-US" dirty="0" smtClean="0"/>
              <a:t>neural networks, </a:t>
            </a:r>
          </a:p>
          <a:p>
            <a:pPr marL="0" indent="0">
              <a:buNone/>
            </a:pPr>
            <a:r>
              <a:rPr lang="en-US" dirty="0" smtClean="0"/>
              <a:t>biology &amp; neurobiology, </a:t>
            </a:r>
          </a:p>
          <a:p>
            <a:pPr marL="0" indent="0">
              <a:buNone/>
            </a:pPr>
            <a:r>
              <a:rPr lang="en-US" dirty="0" smtClean="0"/>
              <a:t>biophysics, biochemistry &amp;  bioinformatics. </a:t>
            </a:r>
          </a:p>
          <a:p>
            <a:pPr marL="0" indent="0">
              <a:buNone/>
            </a:pPr>
            <a:r>
              <a:rPr lang="en-US" dirty="0" smtClean="0"/>
              <a:t>Neurocognitive phenomics is even greater challenge than neuropsychiatric phenomics. </a:t>
            </a:r>
          </a:p>
          <a:p>
            <a:pPr marL="0" indent="0">
              <a:buNone/>
            </a:pPr>
            <a:r>
              <a:rPr lang="en-US" dirty="0" smtClean="0"/>
              <a:t>Effects are more subtle but this is </a:t>
            </a:r>
            <a:br>
              <a:rPr lang="en-US" dirty="0" smtClean="0"/>
            </a:br>
            <a:r>
              <a:rPr lang="en-US" dirty="0" smtClean="0"/>
              <a:t>the only way to understand fully human/animal behavior. 	</a:t>
            </a:r>
          </a:p>
        </p:txBody>
      </p:sp>
      <p:grpSp>
        <p:nvGrpSpPr>
          <p:cNvPr id="29" name="Grupa 28"/>
          <p:cNvGrpSpPr/>
          <p:nvPr/>
        </p:nvGrpSpPr>
        <p:grpSpPr>
          <a:xfrm>
            <a:off x="4427985" y="1301571"/>
            <a:ext cx="4624014" cy="5361524"/>
            <a:chOff x="4022229" y="116632"/>
            <a:chExt cx="4794323" cy="5904656"/>
          </a:xfrm>
        </p:grpSpPr>
        <p:sp>
          <p:nvSpPr>
            <p:cNvPr id="30" name="Równoległobok 29"/>
            <p:cNvSpPr/>
            <p:nvPr/>
          </p:nvSpPr>
          <p:spPr>
            <a:xfrm>
              <a:off x="4022229" y="5301208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1" name="Równoległobok 30"/>
            <p:cNvSpPr/>
            <p:nvPr/>
          </p:nvSpPr>
          <p:spPr>
            <a:xfrm>
              <a:off x="4139952" y="4437112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" name="Równoległobok 31"/>
            <p:cNvSpPr/>
            <p:nvPr/>
          </p:nvSpPr>
          <p:spPr>
            <a:xfrm>
              <a:off x="4257675" y="3573016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" name="Równoległobok 32"/>
            <p:cNvSpPr/>
            <p:nvPr/>
          </p:nvSpPr>
          <p:spPr>
            <a:xfrm>
              <a:off x="4375398" y="2708920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" name="Równoległobok 33"/>
            <p:cNvSpPr/>
            <p:nvPr/>
          </p:nvSpPr>
          <p:spPr>
            <a:xfrm>
              <a:off x="4493121" y="1844824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" name="Równoległobok 34"/>
            <p:cNvSpPr/>
            <p:nvPr/>
          </p:nvSpPr>
          <p:spPr>
            <a:xfrm>
              <a:off x="4610844" y="980728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" name="Równoległobok 35"/>
            <p:cNvSpPr/>
            <p:nvPr/>
          </p:nvSpPr>
          <p:spPr>
            <a:xfrm>
              <a:off x="4728567" y="116632"/>
              <a:ext cx="2016224" cy="720080"/>
            </a:xfrm>
            <a:prstGeom prst="parallelogram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" name="pole tekstowe 36"/>
            <p:cNvSpPr txBox="1"/>
            <p:nvPr/>
          </p:nvSpPr>
          <p:spPr>
            <a:xfrm>
              <a:off x="6374566" y="5301069"/>
              <a:ext cx="2200227" cy="71180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Genes, proteins, epigenetics</a:t>
              </a: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6417197" y="4663630"/>
              <a:ext cx="2202390" cy="406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Signaling pathways</a:t>
              </a:r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6627068" y="3646765"/>
              <a:ext cx="2073720" cy="71180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Synapses, neurons &amp; glia cells </a:t>
              </a:r>
            </a:p>
          </p:txBody>
        </p:sp>
        <p:sp>
          <p:nvSpPr>
            <p:cNvPr id="40" name="pole tekstowe 39"/>
            <p:cNvSpPr txBox="1"/>
            <p:nvPr/>
          </p:nvSpPr>
          <p:spPr>
            <a:xfrm>
              <a:off x="6744792" y="2871683"/>
              <a:ext cx="1955998" cy="406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Neural networks</a:t>
              </a: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6744792" y="2020198"/>
              <a:ext cx="1955997" cy="406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Tasks, reactions</a:t>
              </a:r>
            </a:p>
          </p:txBody>
        </p:sp>
        <p:sp>
          <p:nvSpPr>
            <p:cNvPr id="42" name="pole tekstowe 41"/>
            <p:cNvSpPr txBox="1"/>
            <p:nvPr/>
          </p:nvSpPr>
          <p:spPr>
            <a:xfrm>
              <a:off x="6992019" y="1156102"/>
              <a:ext cx="1708770" cy="406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Cognition</a:t>
              </a:r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6983051" y="292005"/>
              <a:ext cx="1833501" cy="406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Learning styles</a:t>
              </a:r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4551982" y="3640668"/>
              <a:ext cx="1427609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Many types of neurons</a:t>
              </a: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4257676" y="4504763"/>
              <a:ext cx="1721916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Neurotransmitters &amp; modulators</a:t>
              </a: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4169667" y="5368860"/>
              <a:ext cx="2104232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Genes &amp; proteins, brain bricks </a:t>
              </a: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4493122" y="2782669"/>
              <a:ext cx="2075083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Specialized brain areas,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minicolumns</a:t>
              </a: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" name="pole tekstowe 47"/>
            <p:cNvSpPr txBox="1"/>
            <p:nvPr/>
          </p:nvSpPr>
          <p:spPr>
            <a:xfrm>
              <a:off x="4728567" y="1912476"/>
              <a:ext cx="1643837" cy="1186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Sensory &amp; motor activity, N-back …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" name="pole tekstowe 48"/>
            <p:cNvSpPr txBox="1"/>
            <p:nvPr/>
          </p:nvSpPr>
          <p:spPr>
            <a:xfrm>
              <a:off x="4787428" y="1042283"/>
              <a:ext cx="1721917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Memory types,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attention … </a:t>
              </a:r>
            </a:p>
          </p:txBody>
        </p:sp>
        <p:sp>
          <p:nvSpPr>
            <p:cNvPr id="50" name="pole tekstowe 49"/>
            <p:cNvSpPr txBox="1"/>
            <p:nvPr/>
          </p:nvSpPr>
          <p:spPr>
            <a:xfrm>
              <a:off x="4964012" y="172090"/>
              <a:ext cx="1604193" cy="6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Learning styles, strategies</a:t>
              </a:r>
              <a:endParaRPr lang="pl-PL" sz="1600" kern="0" dirty="0" smtClean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5107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Structure and function</a:t>
            </a:r>
            <a:endParaRPr lang="pl-PL" dirty="0" smtClean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2" y="1052738"/>
            <a:ext cx="75057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  <a:effectLst/>
        </p:spPr>
        <p:txBody>
          <a:bodyPr/>
          <a:lstStyle/>
          <a:p>
            <a:pPr>
              <a:defRPr/>
            </a:pPr>
            <a:r>
              <a:rPr lang="pl-PL" dirty="0" smtClean="0"/>
              <a:t>Connectome</a:t>
            </a:r>
            <a:r>
              <a:rPr lang="en-US" dirty="0" smtClean="0"/>
              <a:t> Project</a:t>
            </a:r>
            <a:endParaRPr lang="pl-PL" dirty="0"/>
          </a:p>
        </p:txBody>
      </p:sp>
      <p:pic>
        <p:nvPicPr>
          <p:cNvPr id="2488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46150"/>
            <a:ext cx="842645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6" name="TextBox 1"/>
          <p:cNvSpPr txBox="1">
            <a:spLocks noChangeArrowheads="1"/>
          </p:cNvSpPr>
          <p:nvPr/>
        </p:nvSpPr>
        <p:spPr bwMode="auto">
          <a:xfrm>
            <a:off x="368300" y="5343525"/>
            <a:ext cx="820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Brain-based representations of concepts </a:t>
            </a:r>
            <a:r>
              <a:rPr lang="en-US" dirty="0" smtClean="0">
                <a:solidFill>
                  <a:schemeClr val="bg1"/>
                </a:solidFill>
              </a:rPr>
              <a:t>based on distribution of activity over 1000 ROIs should </a:t>
            </a:r>
            <a:r>
              <a:rPr lang="en-US" dirty="0">
                <a:solidFill>
                  <a:schemeClr val="bg1"/>
                </a:solidFill>
              </a:rPr>
              <a:t>be possible.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Modules: core brain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211960" y="1136289"/>
            <a:ext cx="4608512" cy="433889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Connectivity of 383 regions in macaque brain; </a:t>
            </a:r>
            <a:r>
              <a:rPr lang="en-US" dirty="0" err="1">
                <a:hlinkClick r:id="rId2"/>
              </a:rPr>
              <a:t>Modha</a:t>
            </a:r>
            <a:r>
              <a:rPr lang="en-US" dirty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&amp; Singh</a:t>
            </a:r>
            <a:r>
              <a:rPr lang="en-US" dirty="0">
                <a:hlinkClick r:id="rId2"/>
              </a:rPr>
              <a:t>, </a:t>
            </a:r>
            <a:r>
              <a:rPr lang="en-US" dirty="0" smtClean="0">
                <a:hlinkClick r:id="rId2"/>
              </a:rPr>
              <a:t>PNAS</a:t>
            </a:r>
            <a:r>
              <a:rPr lang="en-US" i="1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2010</a:t>
            </a:r>
            <a:r>
              <a:rPr lang="en-US" dirty="0"/>
              <a:t>. </a:t>
            </a:r>
            <a:r>
              <a:rPr lang="en-US" dirty="0" smtClean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889398"/>
            <a:ext cx="47625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upload.wikimedia.org/wikipedia/en/4/46/B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2" y="1235993"/>
            <a:ext cx="31242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2523"/>
            <a:ext cx="3314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6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3675"/>
            <a:ext cx="6826250" cy="663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Private thoughts?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1214438"/>
            <a:ext cx="8807450" cy="414813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cs typeface="Calibri" pitchFamily="34" charset="0"/>
              </a:rPr>
              <a:t>Predicting Human Brain Activity Associated with the Meanings </a:t>
            </a:r>
            <a:br>
              <a:rPr lang="en-US" dirty="0" smtClean="0">
                <a:cs typeface="Calibri" pitchFamily="34" charset="0"/>
              </a:rPr>
            </a:br>
            <a:r>
              <a:rPr lang="en-US" dirty="0" smtClean="0">
                <a:cs typeface="Calibri" pitchFamily="34" charset="0"/>
              </a:rPr>
              <a:t>of Nouns," T. M. Mitchell et al, Science, 320, 1191, May 30, 2008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Calibri" pitchFamily="34" charset="0"/>
            </a:endParaRPr>
          </a:p>
          <a:p>
            <a:pPr marL="358775" indent="-358775" eaLnBrk="1" hangingPunct="1">
              <a:spcBef>
                <a:spcPts val="600"/>
              </a:spcBef>
              <a:defRPr/>
            </a:pPr>
            <a:r>
              <a:rPr lang="en-US" dirty="0" smtClean="0">
                <a:cs typeface="Calibri" pitchFamily="34" charset="0"/>
              </a:rPr>
              <a:t>Clear differences between fMRI brain activity when people read and think about different nouns.</a:t>
            </a:r>
          </a:p>
          <a:p>
            <a:pPr marL="358775" indent="-358775" eaLnBrk="1" hangingPunct="1">
              <a:spcBef>
                <a:spcPts val="600"/>
              </a:spcBef>
              <a:defRPr/>
            </a:pPr>
            <a:r>
              <a:rPr lang="en-US" dirty="0" smtClean="0">
                <a:cs typeface="Calibri" pitchFamily="34" charset="0"/>
              </a:rPr>
              <a:t>Reading words and seeing the drawing invokes similar brain activations, presumably reflecting semantics of concepts.</a:t>
            </a:r>
          </a:p>
          <a:p>
            <a:pPr marL="358775" indent="-358775" eaLnBrk="1" hangingPunct="1">
              <a:spcBef>
                <a:spcPts val="600"/>
              </a:spcBef>
              <a:defRPr/>
            </a:pPr>
            <a:r>
              <a:rPr lang="en-US" dirty="0" smtClean="0">
                <a:cs typeface="Calibri" pitchFamily="34" charset="0"/>
              </a:rPr>
              <a:t>Although individual variance is significant similar activations are found in brains of different people, a classifier may still be trained on pooled data. </a:t>
            </a:r>
          </a:p>
          <a:p>
            <a:pPr marL="358775" indent="-358775" eaLnBrk="1" hangingPunct="1">
              <a:spcBef>
                <a:spcPts val="600"/>
              </a:spcBef>
              <a:defRPr/>
            </a:pPr>
            <a:r>
              <a:rPr lang="en-US" dirty="0" smtClean="0">
                <a:cs typeface="Calibri" pitchFamily="34" charset="0"/>
              </a:rPr>
              <a:t>Model trained on ~10 fMRI scans + very large corpus (10</a:t>
            </a:r>
            <a:r>
              <a:rPr lang="en-US" baseline="30000" dirty="0" smtClean="0">
                <a:cs typeface="Calibri" pitchFamily="34" charset="0"/>
              </a:rPr>
              <a:t>12</a:t>
            </a:r>
            <a:r>
              <a:rPr lang="en-US" dirty="0" smtClean="0">
                <a:cs typeface="Calibri" pitchFamily="34" charset="0"/>
              </a:rPr>
              <a:t>) predicts brain activity for over 100 nouns for which fMRI has been done.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Calibri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0825" y="5229225"/>
            <a:ext cx="87360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4F4F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Overlaps between activation of the brain for different words may serve as expansion coefficients for word-activation basis set.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4F4F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 future: I may know  what you’ll think before you will know it yourself! </a:t>
            </a:r>
            <a:br>
              <a:rPr lang="en-US">
                <a:solidFill>
                  <a:srgbClr val="F4F4F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F4F4F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Intentions may be known seconds before they become conscious! </a:t>
            </a:r>
          </a:p>
        </p:txBody>
      </p:sp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778000"/>
            <a:ext cx="4838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1558925"/>
            <a:ext cx="3448050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985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1" y="301625"/>
            <a:ext cx="356209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Looking inside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4726360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S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c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a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n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ner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fMRI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 4 Tesla</a:t>
            </a:r>
          </a:p>
          <a:p>
            <a:endParaRPr lang="pl-PL" sz="2400" dirty="0" smtClean="0">
              <a:solidFill>
                <a:srgbClr val="FFFFFF"/>
              </a:solidFill>
              <a:latin typeface="Calibri"/>
            </a:endParaRPr>
          </a:p>
          <a:p>
            <a:r>
              <a:rPr lang="nb-NO" sz="2400" dirty="0" smtClean="0">
                <a:solidFill>
                  <a:srgbClr val="FFFFFF"/>
                </a:solidFill>
                <a:latin typeface="Calibri"/>
              </a:rPr>
              <a:t>S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.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Nishimoto 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et al. </a:t>
            </a:r>
            <a:r>
              <a:rPr lang="nb-NO" sz="2400" dirty="0" smtClean="0">
                <a:solidFill>
                  <a:srgbClr val="FFFFFF"/>
                </a:solidFill>
                <a:latin typeface="Calibri"/>
              </a:rPr>
              <a:t>Current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Biology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21, 1641-1646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, </a:t>
            </a:r>
            <a:r>
              <a:rPr lang="nb-NO" sz="2400" dirty="0">
                <a:solidFill>
                  <a:srgbClr val="FFFFFF"/>
                </a:solidFill>
                <a:latin typeface="Calibri"/>
              </a:rPr>
              <a:t>2011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0" y="2889126"/>
            <a:ext cx="8572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42" y="22523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6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301625"/>
            <a:ext cx="647382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Blurred image</a:t>
            </a:r>
            <a:r>
              <a:rPr lang="pl-PL" dirty="0" smtClean="0">
                <a:latin typeface="Arial Unicode MS" pitchFamily="34" charset="-128"/>
              </a:rPr>
              <a:t>? </a:t>
            </a:r>
          </a:p>
        </p:txBody>
      </p:sp>
      <p:sp>
        <p:nvSpPr>
          <p:cNvPr id="48131" name="Prostokąt 2"/>
          <p:cNvSpPr>
            <a:spLocks noChangeArrowheads="1"/>
          </p:cNvSpPr>
          <p:nvPr/>
        </p:nvSpPr>
        <p:spPr bwMode="auto">
          <a:xfrm>
            <a:off x="409575" y="1624013"/>
            <a:ext cx="8388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15000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Just give us access to your cortex, open your skulls, please. </a:t>
            </a:r>
            <a:endParaRPr lang="pl-PL" sz="2400" dirty="0" smtClean="0">
              <a:solidFill>
                <a:srgbClr val="FFFFFF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					And if you do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</a:rPr>
              <a:t>… </a:t>
            </a:r>
          </a:p>
          <a:p>
            <a:pPr>
              <a:buClr>
                <a:srgbClr val="000000"/>
              </a:buClr>
              <a:buSzPct val="115000"/>
            </a:pPr>
            <a:endParaRPr lang="pl-PL" sz="24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3362306"/>
            <a:ext cx="24765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857481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9912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97776"/>
            <a:ext cx="7772400" cy="792162"/>
          </a:xfrm>
        </p:spPr>
        <p:txBody>
          <a:bodyPr/>
          <a:lstStyle/>
          <a:p>
            <a:r>
              <a:rPr lang="en-US" dirty="0" smtClean="0"/>
              <a:t>Hearing your thoughts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350250" cy="107932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Spectrogram-based </a:t>
            </a:r>
            <a:r>
              <a:rPr lang="en-US" sz="2400" dirty="0"/>
              <a:t>reconstruction of the same speech segment, linearly decoded from a set of</a:t>
            </a:r>
            <a:r>
              <a:rPr lang="pl-PL" sz="2400" dirty="0"/>
              <a:t> </a:t>
            </a:r>
            <a:r>
              <a:rPr lang="en-US" sz="2400" dirty="0" smtClean="0"/>
              <a:t>electrodes.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64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086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70480"/>
            <a:ext cx="7772400" cy="792162"/>
          </a:xfrm>
        </p:spPr>
        <p:txBody>
          <a:bodyPr/>
          <a:lstStyle/>
          <a:p>
            <a:r>
              <a:rPr lang="en-US" dirty="0" smtClean="0"/>
              <a:t>Thought</a:t>
            </a:r>
            <a:r>
              <a:rPr lang="pl-PL" dirty="0" smtClean="0"/>
              <a:t>: </a:t>
            </a:r>
            <a:r>
              <a:rPr lang="en-US" dirty="0" smtClean="0"/>
              <a:t>time</a:t>
            </a:r>
            <a:r>
              <a:rPr lang="pl-PL" dirty="0" smtClean="0"/>
              <a:t>, </a:t>
            </a:r>
            <a:r>
              <a:rPr lang="en-US" dirty="0" smtClean="0"/>
              <a:t>frequency</a:t>
            </a:r>
            <a:r>
              <a:rPr lang="pl-PL" dirty="0" smtClean="0"/>
              <a:t>, </a:t>
            </a:r>
            <a:r>
              <a:rPr lang="en-US" dirty="0" smtClean="0"/>
              <a:t>place</a:t>
            </a:r>
            <a:r>
              <a:rPr lang="pl-PL" dirty="0" smtClean="0"/>
              <a:t>, </a:t>
            </a:r>
            <a:r>
              <a:rPr lang="pl-PL" dirty="0" err="1" smtClean="0"/>
              <a:t>energ</a:t>
            </a:r>
            <a:r>
              <a:rPr lang="en-US" dirty="0" smtClean="0"/>
              <a:t>y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4941168"/>
            <a:ext cx="8350250" cy="14409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Pasley</a:t>
            </a:r>
            <a:r>
              <a:rPr lang="pl-PL" sz="2400" dirty="0"/>
              <a:t> et al. </a:t>
            </a:r>
            <a:r>
              <a:rPr lang="en-US" sz="2400" dirty="0"/>
              <a:t>Reconstructing Speech from Human Auditory Cortex</a:t>
            </a:r>
          </a:p>
          <a:p>
            <a:pPr marL="0" indent="0">
              <a:buNone/>
            </a:pPr>
            <a:r>
              <a:rPr lang="pl-PL" sz="2400" dirty="0" smtClean="0"/>
              <a:t>PLOS </a:t>
            </a:r>
            <a:r>
              <a:rPr lang="pl-PL" sz="2400" dirty="0" err="1"/>
              <a:t>Biology</a:t>
            </a:r>
            <a:r>
              <a:rPr lang="pl-PL" sz="2400" dirty="0"/>
              <a:t>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0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5113"/>
            <a:ext cx="8229600" cy="9398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of 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Interdisciplinary Technologies</a:t>
            </a:r>
            <a:endParaRPr lang="pl-P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95288" y="1319743"/>
            <a:ext cx="41259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775F55"/>
              </a:buClr>
              <a:buSzPct val="115000"/>
              <a:defRPr/>
            </a:pP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>Why am I 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interested 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>in this? 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pl-PL" dirty="0" err="1" smtClean="0">
                <a:solidFill>
                  <a:prstClr val="white"/>
                </a:solidFill>
                <a:latin typeface="Calibri" pitchFamily="34" charset="0"/>
              </a:rPr>
              <a:t>Bio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 + </a:t>
            </a:r>
            <a:r>
              <a:rPr lang="pl-PL" dirty="0" err="1" smtClean="0">
                <a:solidFill>
                  <a:prstClr val="white"/>
                </a:solidFill>
                <a:latin typeface="Calibri" pitchFamily="34" charset="0"/>
              </a:rPr>
              <a:t>Neuro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 + </a:t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Cog </a:t>
            </a:r>
            <a:r>
              <a:rPr lang="en-US" dirty="0" err="1" smtClean="0">
                <a:solidFill>
                  <a:prstClr val="white"/>
                </a:solidFill>
                <a:latin typeface="Calibri" pitchFamily="34" charset="0"/>
              </a:rPr>
              <a:t>Sci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 = </a:t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pl-PL" dirty="0" err="1" smtClean="0">
                <a:solidFill>
                  <a:prstClr val="white"/>
                </a:solidFill>
                <a:latin typeface="Calibri" pitchFamily="34" charset="0"/>
              </a:rPr>
              <a:t>Neurocognitive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I</a:t>
            </a:r>
            <a:r>
              <a:rPr lang="en-US" dirty="0" err="1" smtClean="0">
                <a:solidFill>
                  <a:prstClr val="white"/>
                </a:solidFill>
                <a:latin typeface="Calibri" pitchFamily="34" charset="0"/>
              </a:rPr>
              <a:t>nformatics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Neurocognitive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</a:rPr>
              <a:t>lab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,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en-US" dirty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>5 </a:t>
            </a:r>
            <a:r>
              <a:rPr lang="pl-PL" dirty="0" err="1" smtClean="0">
                <a:solidFill>
                  <a:prstClr val="white"/>
                </a:solidFill>
                <a:latin typeface="Calibri" pitchFamily="34" charset="0"/>
              </a:rPr>
              <a:t>units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 with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>many 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projects </a:t>
            </a:r>
            <a:r>
              <a:rPr lang="en-US" dirty="0">
                <a:solidFill>
                  <a:prstClr val="white"/>
                </a:solidFill>
                <a:latin typeface="Calibri" pitchFamily="34" charset="0"/>
              </a:rPr>
              <a:t>requiring 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/>
            </a:r>
            <a:br>
              <a:rPr lang="pl-PL" dirty="0" smtClean="0">
                <a:solidFill>
                  <a:prstClr val="white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experiment</a:t>
            </a:r>
            <a:r>
              <a:rPr lang="pl-PL" dirty="0" smtClean="0">
                <a:solidFill>
                  <a:prstClr val="white"/>
                </a:solidFill>
                <a:latin typeface="Calibri" pitchFamily="34" charset="0"/>
              </a:rPr>
              <a:t>al </a:t>
            </a:r>
            <a:r>
              <a:rPr lang="pl-PL" dirty="0" err="1" smtClean="0">
                <a:solidFill>
                  <a:prstClr val="white"/>
                </a:solidFill>
                <a:latin typeface="Calibri" pitchFamily="34" charset="0"/>
              </a:rPr>
              <a:t>work</a:t>
            </a:r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. </a:t>
            </a: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85763" y="5159818"/>
            <a:ext cx="842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Main theme: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maximizing human potential. 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Pushing the limits of brain plasticity and understanding brain-mind relations, with a lot of help from computational intelligence! 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 pitchFamily="34" charset="0"/>
              </a:rPr>
              <a:t>Funding: national/EU grants. </a:t>
            </a: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9" name="Symbol zastępczy zawartości 3" descr="WP_20130903_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4032" y="1368685"/>
            <a:ext cx="6266424" cy="3528392"/>
          </a:xfrm>
        </p:spPr>
      </p:pic>
    </p:spTree>
    <p:extLst>
      <p:ext uri="{BB962C8B-B14F-4D97-AF65-F5344CB8AC3E}">
        <p14:creationId xmlns:p14="http://schemas.microsoft.com/office/powerpoint/2010/main" val="627080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ChangeArrowheads="1"/>
          </p:cNvSpPr>
          <p:nvPr/>
        </p:nvSpPr>
        <p:spPr bwMode="auto">
          <a:xfrm>
            <a:off x="611188" y="723900"/>
            <a:ext cx="31686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Clr>
                <a:srgbClr val="775F55"/>
              </a:buClr>
              <a:buSzPct val="115000"/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+mn-cs"/>
              </a:rPr>
              <a:t>Nicole </a:t>
            </a:r>
            <a:r>
              <a:rPr lang="en-US" dirty="0" err="1">
                <a:solidFill>
                  <a:srgbClr val="FFFFFF"/>
                </a:solidFill>
                <a:latin typeface="Calibri" pitchFamily="34" charset="0"/>
                <a:cs typeface="+mn-cs"/>
              </a:rPr>
              <a:t>Speer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+mn-cs"/>
              </a:rPr>
              <a:t> et al. </a:t>
            </a:r>
          </a:p>
          <a:p>
            <a:pPr>
              <a:lnSpc>
                <a:spcPct val="120000"/>
              </a:lnSpc>
              <a:buClr>
                <a:srgbClr val="775F55"/>
              </a:buClr>
              <a:buSzPct val="115000"/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cs typeface="+mn-cs"/>
              </a:rPr>
              <a:t>Reading Stories Activates Neural Representations of Visual and Motor Experiences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+mn-cs"/>
              </a:rPr>
              <a:t>. </a:t>
            </a:r>
          </a:p>
          <a:p>
            <a:pPr>
              <a:lnSpc>
                <a:spcPct val="120000"/>
              </a:lnSpc>
              <a:buClr>
                <a:srgbClr val="775F55"/>
              </a:buClr>
              <a:buSzPct val="115000"/>
              <a:defRPr/>
            </a:pPr>
            <a:r>
              <a:rPr lang="en-US" i="1" dirty="0">
                <a:solidFill>
                  <a:srgbClr val="FFFFFF"/>
                </a:solidFill>
                <a:latin typeface="Calibri" pitchFamily="34" charset="0"/>
                <a:cs typeface="+mn-cs"/>
              </a:rPr>
              <a:t>Psychological Science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  <a:cs typeface="+mn-cs"/>
              </a:rPr>
              <a:t> </a:t>
            </a: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+mn-cs"/>
              </a:rPr>
              <a:t>2009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+mn-cs"/>
              </a:rPr>
              <a:t>; 20(8): </a:t>
            </a:r>
            <a:r>
              <a:rPr lang="fr-FR">
                <a:solidFill>
                  <a:srgbClr val="FFFFFF"/>
                </a:solidFill>
                <a:latin typeface="Calibri" pitchFamily="34" charset="0"/>
                <a:cs typeface="+mn-cs"/>
              </a:rPr>
              <a:t>989–999</a:t>
            </a:r>
            <a:r>
              <a:rPr lang="fr-FR" smtClean="0">
                <a:solidFill>
                  <a:srgbClr val="FFFFFF"/>
                </a:solidFill>
                <a:latin typeface="Calibri" pitchFamily="34" charset="0"/>
                <a:cs typeface="+mn-cs"/>
              </a:rPr>
              <a:t>.</a:t>
            </a:r>
            <a:endParaRPr lang="pl-PL" dirty="0">
              <a:solidFill>
                <a:srgbClr val="FFFFFF"/>
              </a:solidFill>
              <a:latin typeface="Calibri" pitchFamily="34" charset="0"/>
              <a:cs typeface="+mn-cs"/>
            </a:endParaRPr>
          </a:p>
          <a:p>
            <a:pPr>
              <a:lnSpc>
                <a:spcPct val="120000"/>
              </a:lnSpc>
              <a:buClr>
                <a:srgbClr val="775F55"/>
              </a:buClr>
              <a:buSzPct val="115000"/>
              <a:defRPr/>
            </a:pPr>
            <a:r>
              <a:rPr lang="pl-PL" dirty="0">
                <a:solidFill>
                  <a:srgbClr val="FFFFFF"/>
                </a:solidFill>
                <a:latin typeface="Calibri" pitchFamily="34" charset="0"/>
                <a:cs typeface="+mn-cs"/>
              </a:rPr>
              <a:t>Meaning: always slightly different, depending on the context, but still may be clusterized into relatively samll number of distinct meanings.</a:t>
            </a:r>
            <a:endParaRPr lang="en-US" dirty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60350"/>
            <a:ext cx="51435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Neurocognitive informatics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521700" cy="461963"/>
          </a:xfrm>
          <a:noFill/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smtClean="0"/>
              <a:t>Use inspirations from the brain, derive practical algorithms!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71488" y="1658938"/>
            <a:ext cx="8355012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54013" indent="-354013">
              <a:buClr>
                <a:srgbClr val="FFCC66"/>
              </a:buClr>
              <a:buSzPct val="115000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My own attempts - see my webpage, Google: W. Duch </a:t>
            </a:r>
          </a:p>
          <a:p>
            <a:pPr marL="354013" indent="-354013">
              <a:buClr>
                <a:srgbClr val="FFCC66"/>
              </a:buClr>
              <a:buSzPct val="115000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Mind as a shadow of </a:t>
            </a:r>
            <a:r>
              <a:rPr lang="en-US" dirty="0" err="1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neurodynamics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: geometrical model of mind processes, psychological spaces providing inner perspective as an approximation to </a:t>
            </a:r>
            <a:r>
              <a:rPr lang="en-US" dirty="0" err="1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neurodynamics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Intuition: learning from partial observations, solving problems without explicit reasoning (and combinatorial complexity) in an intuitive way.</a:t>
            </a: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r>
              <a:rPr lang="en-US" dirty="0" err="1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Neurocognitive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linguistics: how to find neural pathways in the brain.</a:t>
            </a: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C66"/>
              </a:buClr>
              <a:buSzPct val="115000"/>
              <a:buFont typeface="+mj-lt"/>
              <a:buAutoNum type="arabicPeriod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Creativity in limited domains + word games, good fields for testing. </a:t>
            </a:r>
          </a:p>
          <a:p>
            <a:pPr marL="354013" indent="-354013">
              <a:buClr>
                <a:srgbClr val="FFCC66"/>
              </a:buClr>
              <a:buSzPct val="115000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354013" indent="-354013">
              <a:buClr>
                <a:srgbClr val="FFCC66"/>
              </a:buClr>
              <a:buSzPct val="115000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Duch W, Intuition, Insight, Imagination and Creativity, </a:t>
            </a:r>
          </a:p>
          <a:p>
            <a:pPr marL="354013" indent="-354013">
              <a:buClr>
                <a:srgbClr val="FFCC66"/>
              </a:buClr>
              <a:buSzPct val="115000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IEEE Computational Intelligence Magazine 2(3), August 2007, pp. 40-52</a:t>
            </a:r>
          </a:p>
          <a:p>
            <a:pPr marL="354013" indent="-354013">
              <a:buClr>
                <a:srgbClr val="FFCC66"/>
              </a:buClr>
              <a:buSzPct val="115000"/>
              <a:defRPr/>
            </a:pPr>
            <a:endParaRPr lang="en-US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17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Geometric model of mind</a:t>
            </a:r>
            <a:endParaRPr lang="en-US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5540"/>
            <a:ext cx="4824536" cy="183673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Objective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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Subjective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.</a:t>
            </a:r>
            <a:endParaRPr lang="pl-PL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Brain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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Mind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.</a:t>
            </a:r>
          </a:p>
          <a:p>
            <a:pPr marL="0" indent="0" eaLnBrk="1" hangingPunct="1">
              <a:buNone/>
            </a:pPr>
            <a:r>
              <a:rPr lang="en-US" dirty="0" err="1" smtClean="0">
                <a:solidFill>
                  <a:srgbClr val="FFFFFF"/>
                </a:solidFill>
                <a:cs typeface="Arial" pitchFamily="34" charset="0"/>
              </a:rPr>
              <a:t>Neurodynamics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 describes state of the brain activation measured using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EEG, MEG, NIRS-OT, PET, </a:t>
            </a:r>
            <a:r>
              <a:rPr lang="pl-PL" dirty="0" err="1" smtClean="0">
                <a:solidFill>
                  <a:srgbClr val="FFFFFF"/>
                </a:solidFill>
                <a:cs typeface="Arial" pitchFamily="34" charset="0"/>
              </a:rPr>
              <a:t>fMRI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or other techniques.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83145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67544" y="3536057"/>
            <a:ext cx="4606280" cy="27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How to represent mind state?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In the space based on dimensions that have subjective interpretation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intentions, emotions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qualia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. 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Mind state and brain state trajectory should then be linked together by transformations (BCI). </a:t>
            </a: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48650" cy="715963"/>
          </a:xfrm>
          <a:noFill/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From neurodynamics to P-spaces.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188656" cy="533400"/>
          </a:xfrm>
          <a:noFill/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dirty="0" smtClean="0"/>
              <a:t>New type of modeling of mental events, I/O relations in psychological spaces.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720725" y="1905000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Clr>
                <a:srgbClr val="FFCC66"/>
              </a:buClr>
              <a:defRPr/>
            </a:pPr>
            <a:r>
              <a:rPr lang="en-US" dirty="0">
                <a:solidFill>
                  <a:srgbClr val="F8F8F8"/>
                </a:solidFill>
                <a:latin typeface="Calibri" pitchFamily="34" charset="0"/>
              </a:rPr>
              <a:t>W. Freeman: model of olfaction in rabbits, 5 types of odors, 5 types of behavior, very complex model in between.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533400" y="5410200"/>
            <a:ext cx="810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rgbClr val="FFCC66"/>
              </a:buClr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</a:rPr>
              <a:t>Attractors of dynamics in high-dimensional space =&gt; via fuzzy symbolic dynamics allow to define probability densities (PDF) in feature spaces.</a:t>
            </a:r>
          </a:p>
          <a:p>
            <a:pPr algn="l">
              <a:buClr>
                <a:srgbClr val="FFCC66"/>
              </a:buClr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</a:rPr>
              <a:t>Mind objects - created from fuzzy prototypes/exemplars. </a:t>
            </a:r>
          </a:p>
        </p:txBody>
      </p:sp>
      <p:pic>
        <p:nvPicPr>
          <p:cNvPr id="7174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1905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2409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23812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3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43188"/>
            <a:ext cx="12382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5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786188"/>
            <a:ext cx="1428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6" y="3680630"/>
            <a:ext cx="1371600" cy="164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6" y="2743200"/>
            <a:ext cx="1133475" cy="866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reading &amp; dyslexia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0075" y="4986338"/>
            <a:ext cx="8250238" cy="145415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000" smtClean="0">
                <a:solidFill>
                  <a:srgbClr val="FFFFFF"/>
                </a:solidFill>
              </a:rPr>
              <a:t>Learning: mapping one of the </a:t>
            </a:r>
            <a:r>
              <a:rPr lang="pl-PL" sz="2000" smtClean="0">
                <a:solidFill>
                  <a:srgbClr val="FFFFFF"/>
                </a:solidFill>
              </a:rPr>
              <a:t>3 </a:t>
            </a:r>
            <a:r>
              <a:rPr lang="en-US" sz="2000" smtClean="0">
                <a:solidFill>
                  <a:srgbClr val="FFFFFF"/>
                </a:solidFill>
              </a:rPr>
              <a:t>layers to the other two.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000" smtClean="0">
                <a:solidFill>
                  <a:srgbClr val="FFFFFF"/>
                </a:solidFill>
              </a:rPr>
              <a:t>Fluctuations around final configuration = attractors representing concepts.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000" smtClean="0">
                <a:solidFill>
                  <a:srgbClr val="FFFFFF"/>
                </a:solidFill>
              </a:rPr>
              <a:t>How to see properties of their basins, their relations?</a:t>
            </a:r>
          </a:p>
        </p:txBody>
      </p:sp>
      <p:sp>
        <p:nvSpPr>
          <p:cNvPr id="259076" name="Rectangle 7"/>
          <p:cNvSpPr>
            <a:spLocks noChangeArrowheads="1"/>
          </p:cNvSpPr>
          <p:nvPr/>
        </p:nvSpPr>
        <p:spPr bwMode="auto">
          <a:xfrm>
            <a:off x="611188" y="1196975"/>
            <a:ext cx="403225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Emergent neural simulator: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Aisa, B., Mingus, B., and O'Reilly, R. The emergent neural modeling system. Neural Networks, </a:t>
            </a:r>
            <a:br>
              <a:rPr lang="en-US">
                <a:solidFill>
                  <a:srgbClr val="FFFFFF"/>
                </a:solidFill>
                <a:latin typeface="Calibri" pitchFamily="34" charset="0"/>
              </a:rPr>
            </a:br>
            <a:r>
              <a:rPr lang="en-US">
                <a:solidFill>
                  <a:srgbClr val="FFFFFF"/>
                </a:solidFill>
                <a:latin typeface="Calibri" pitchFamily="34" charset="0"/>
              </a:rPr>
              <a:t>	21, 1045-1212, 2008. 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endParaRPr lang="en-US" sz="1000">
              <a:solidFill>
                <a:srgbClr val="FFFFFF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3-layer model of reading: 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orthography, phonology, semantics, or distribution of activity over 140 microfeatures of concepts. 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Hidden layers in between. </a:t>
            </a:r>
          </a:p>
        </p:txBody>
      </p:sp>
      <p:pic>
        <p:nvPicPr>
          <p:cNvPr id="259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196975"/>
            <a:ext cx="3948112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83724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918200"/>
            <a:ext cx="8085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„</a:t>
            </a:r>
            <a:r>
              <a:rPr lang="pl-PL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Gain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trajectory of semantic activations quickly changes to new prototype</a:t>
            </a:r>
            <a:b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synchronized activity, periodically returns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4775"/>
            <a:ext cx="67706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109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Attractors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285875"/>
            <a:ext cx="8501063" cy="4071938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>Attention results from: </a:t>
            </a:r>
          </a:p>
          <a:p>
            <a:pPr eaLnBrk="1" hangingPunct="1">
              <a:defRPr/>
            </a:pPr>
            <a:r>
              <a:rPr lang="en-US" dirty="0" smtClean="0"/>
              <a:t>inhibitory competition, </a:t>
            </a:r>
          </a:p>
          <a:p>
            <a:pPr eaLnBrk="1" hangingPunct="1">
              <a:defRPr/>
            </a:pPr>
            <a:r>
              <a:rPr lang="en-US" dirty="0" smtClean="0"/>
              <a:t>bidirectional interactive processing, </a:t>
            </a:r>
          </a:p>
          <a:p>
            <a:pPr eaLnBrk="1" hangingPunct="1">
              <a:defRPr/>
            </a:pPr>
            <a:r>
              <a:rPr lang="en-US" dirty="0" smtClean="0"/>
              <a:t>multiple constraint satisfaction. </a:t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>Basins of attractors: input activations {LGN(X)}=&gt; object recognition</a:t>
            </a:r>
            <a:br>
              <a:rPr lang="en-US" dirty="0" smtClean="0"/>
            </a:br>
            <a:endParaRPr lang="en-US" dirty="0" smtClean="0"/>
          </a:p>
          <a:p>
            <a:pPr marL="457200" indent="-457200" eaLnBrk="1" hangingPunct="1">
              <a:defRPr/>
            </a:pPr>
            <a:r>
              <a:rPr lang="en-US" dirty="0" smtClean="0"/>
              <a:t>Normal case: relatively large, easy associations, moving from one basin of attraction to another, exploring the activation space.</a:t>
            </a:r>
          </a:p>
          <a:p>
            <a:pPr marL="457200" indent="-457200" eaLnBrk="1" hangingPunct="1">
              <a:defRPr/>
            </a:pPr>
            <a:r>
              <a:rPr lang="en-US" dirty="0" smtClean="0"/>
              <a:t>Without accommodation (voltage-dependent K</a:t>
            </a:r>
            <a:r>
              <a:rPr lang="en-US" baseline="30000" dirty="0" smtClean="0"/>
              <a:t>+</a:t>
            </a:r>
            <a:r>
              <a:rPr lang="en-US" dirty="0" smtClean="0"/>
              <a:t> channels): deep, narrow basins, hard to move out of the basin, associations are weak. </a:t>
            </a:r>
            <a:endParaRPr lang="pl-PL" dirty="0" smtClean="0"/>
          </a:p>
        </p:txBody>
      </p:sp>
      <p:sp>
        <p:nvSpPr>
          <p:cNvPr id="263172" name="Rectangle 9"/>
          <p:cNvSpPr>
            <a:spLocks noChangeArrowheads="1"/>
          </p:cNvSpPr>
          <p:nvPr/>
        </p:nvSpPr>
        <p:spPr bwMode="auto">
          <a:xfrm>
            <a:off x="539750" y="5254625"/>
            <a:ext cx="83899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Clr>
                <a:srgbClr val="FFCC66"/>
              </a:buClr>
              <a:buSzPct val="115000"/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Accommodation: basins of attractors shrink and vanish because neurons desynchronize due to the fatigue; this allows other neurons to synchronize, leading to quite unrelated concepts (thoughts). </a:t>
            </a:r>
          </a:p>
        </p:txBody>
      </p:sp>
      <p:pic>
        <p:nvPicPr>
          <p:cNvPr id="2631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71500"/>
            <a:ext cx="1304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0638"/>
            <a:ext cx="4457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Recurrence plots</a:t>
            </a:r>
          </a:p>
        </p:txBody>
      </p:sp>
      <p:sp>
        <p:nvSpPr>
          <p:cNvPr id="264195" name="Symbol zastępczy zawartości 6"/>
          <p:cNvSpPr>
            <a:spLocks noGrp="1"/>
          </p:cNvSpPr>
          <p:nvPr>
            <p:ph idx="1"/>
          </p:nvPr>
        </p:nvSpPr>
        <p:spPr>
          <a:xfrm>
            <a:off x="5214938" y="4643438"/>
            <a:ext cx="3786187" cy="200025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2000" smtClean="0"/>
              <a:t>Same trajectories displayed with recurrence plots, showing roughly 5 larger basins of attractors and some transient points. </a:t>
            </a:r>
          </a:p>
        </p:txBody>
      </p:sp>
      <p:sp>
        <p:nvSpPr>
          <p:cNvPr id="8" name="Symbol zastępczy zawartości 6"/>
          <p:cNvSpPr txBox="1">
            <a:spLocks/>
          </p:cNvSpPr>
          <p:nvPr/>
        </p:nvSpPr>
        <p:spPr bwMode="auto">
          <a:xfrm>
            <a:off x="785813" y="4567238"/>
            <a:ext cx="42656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cs typeface="+mn-cs"/>
              </a:rPr>
              <a:t>Starting from the word “flag”, with small synaptic noise (</a:t>
            </a:r>
            <a:r>
              <a:rPr lang="en-US" dirty="0" err="1">
                <a:solidFill>
                  <a:prstClr val="white"/>
                </a:solidFill>
                <a:latin typeface="Calibri"/>
                <a:cs typeface="+mn-cs"/>
              </a:rPr>
              <a:t>var</a:t>
            </a:r>
            <a:r>
              <a:rPr lang="en-US" dirty="0">
                <a:solidFill>
                  <a:prstClr val="white"/>
                </a:solidFill>
                <a:latin typeface="Calibri"/>
                <a:cs typeface="+mn-cs"/>
              </a:rPr>
              <a:t>=0.02), the network starts from reaching an attractor and moves to another one</a:t>
            </a:r>
            <a:r>
              <a:rPr lang="pl-PL" dirty="0">
                <a:solidFill>
                  <a:prstClr val="white"/>
                </a:solidFill>
                <a:latin typeface="Calibri"/>
                <a:cs typeface="+mn-cs"/>
              </a:rPr>
              <a:t> (frequently quite distant)</a:t>
            </a:r>
            <a:r>
              <a:rPr lang="en-US" dirty="0">
                <a:solidFill>
                  <a:prstClr val="white"/>
                </a:solidFill>
                <a:latin typeface="Calibri"/>
                <a:cs typeface="+mn-cs"/>
              </a:rPr>
              <a:t>, creating </a:t>
            </a:r>
            <a:r>
              <a:rPr lang="pl-PL" dirty="0">
                <a:solidFill>
                  <a:prstClr val="white"/>
                </a:solidFill>
                <a:latin typeface="Calibri"/>
                <a:cs typeface="+mn-cs"/>
              </a:rPr>
              <a:t>a </a:t>
            </a:r>
            <a:r>
              <a:rPr lang="en-US" dirty="0">
                <a:solidFill>
                  <a:prstClr val="white"/>
                </a:solidFill>
                <a:latin typeface="Calibri"/>
                <a:cs typeface="+mn-cs"/>
              </a:rPr>
              <a:t>“chain of thoughts”.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138238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1149350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1425" y="1128713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Normal-ADHD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507" name="Symbol zastępczy zawartości 6"/>
          <p:cNvSpPr txBox="1">
            <a:spLocks/>
          </p:cNvSpPr>
          <p:nvPr/>
        </p:nvSpPr>
        <p:spPr bwMode="auto">
          <a:xfrm>
            <a:off x="803275" y="4506913"/>
            <a:ext cx="8178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All plots for the flag word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different values of </a:t>
            </a:r>
            <a:r>
              <a:rPr lang="en-US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parameter in the accommodation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mechanism,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= 0.01 &amp;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= 0.02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= time constant for increases in intracellular calcium which builds up slowly as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a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function of activation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. </a:t>
            </a:r>
          </a:p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http://kdobosz.wikidot.com/dyslexia-accommodation-parameters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1155700"/>
            <a:ext cx="3741738" cy="31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1174750"/>
            <a:ext cx="3840162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143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Normal-Autism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531" name="Symbol zastępczy zawartości 6"/>
          <p:cNvSpPr txBox="1">
            <a:spLocks/>
          </p:cNvSpPr>
          <p:nvPr/>
        </p:nvSpPr>
        <p:spPr bwMode="auto">
          <a:xfrm>
            <a:off x="803275" y="4497388"/>
            <a:ext cx="8178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All plots for the flag word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,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different values of </a:t>
            </a:r>
            <a:r>
              <a:rPr lang="en-US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parameter in the accommodation mechanism.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= 0.01 &amp; </a:t>
            </a:r>
            <a:r>
              <a:rPr lang="pl-PL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= 0.005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 err="1">
                <a:solidFill>
                  <a:srgbClr val="FFFFFF"/>
                </a:solidFill>
                <a:latin typeface="Calibri" pitchFamily="34" charset="0"/>
              </a:rPr>
              <a:t>b_inc_dt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= time constant for increases in intracellular calcium which builds up slowly as 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a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function of activation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. </a:t>
            </a:r>
          </a:p>
          <a:p>
            <a:pPr algn="l">
              <a:spcBef>
                <a:spcPct val="20000"/>
              </a:spcBef>
              <a:buClrTx/>
              <a:buSzTx/>
              <a:buFont typeface="Arial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http://kdobosz.wikidot.com/dyslexia-accommodation-parameters</a:t>
            </a:r>
            <a:r>
              <a:rPr lang="pl-PL" dirty="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1127125"/>
            <a:ext cx="3741737" cy="31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127125"/>
            <a:ext cx="3840163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654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Our toys</a:t>
            </a: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135062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974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03" y="3776463"/>
            <a:ext cx="3527442" cy="265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95" y="3708300"/>
            <a:ext cx="3044660" cy="2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905750" cy="714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Neurocognitive reps.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66800"/>
            <a:ext cx="8501063" cy="56483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How  to approach modeling of word (concept)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000" dirty="0" smtClean="0">
                <a:latin typeface="Calibri" pitchFamily="34" charset="0"/>
              </a:rPr>
              <a:t>representations in the brain?</a:t>
            </a:r>
            <a:r>
              <a:rPr lang="pl-PL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Word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= (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 smtClean="0">
                <a:solidFill>
                  <a:srgbClr val="FFFF00"/>
                </a:solidFill>
                <a:latin typeface="Calibri" pitchFamily="34" charset="0"/>
              </a:rPr>
              <a:t>f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</a:rPr>
              <a:t>,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 smtClean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</a:rPr>
              <a:t> has </a:t>
            </a:r>
          </a:p>
          <a:p>
            <a:pPr marL="358775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Calibri" pitchFamily="34" charset="0"/>
              </a:rPr>
              <a:t>phonological (+visual/graphical) component 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 smtClean="0">
                <a:solidFill>
                  <a:srgbClr val="FFFF00"/>
                </a:solidFill>
                <a:latin typeface="Calibri" pitchFamily="34" charset="0"/>
              </a:rPr>
              <a:t>f</a:t>
            </a:r>
            <a:r>
              <a:rPr lang="en-US" sz="2000" dirty="0" smtClean="0">
                <a:latin typeface="Calibri" pitchFamily="34" charset="0"/>
              </a:rPr>
              <a:t>, word form;</a:t>
            </a:r>
          </a:p>
          <a:p>
            <a:pPr marL="358775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Calibri" pitchFamily="34" charset="0"/>
              </a:rPr>
              <a:t>extended semantic representation 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i="1" baseline="-25000" dirty="0" err="1" smtClean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latin typeface="Calibri" pitchFamily="34" charset="0"/>
              </a:rPr>
              <a:t>, word meaning;</a:t>
            </a:r>
          </a:p>
          <a:p>
            <a:pPr marL="358775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 smtClean="0">
                <a:latin typeface="Calibri" pitchFamily="34" charset="0"/>
              </a:rPr>
              <a:t>is always defined in some context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</a:rPr>
              <a:t>Cont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(enactive approach).</a:t>
            </a:r>
            <a:endParaRPr lang="en-US" sz="900" dirty="0" smtClean="0">
              <a:solidFill>
                <a:srgbClr val="FFFF00"/>
              </a:solidFill>
              <a:latin typeface="Calibri" pitchFamily="34" charset="0"/>
              <a:sym typeface="Symbol" pitchFamily="18" charset="2"/>
            </a:endParaRP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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</a:rPr>
              <a:t>,</a:t>
            </a:r>
            <a:r>
              <a:rPr lang="en-US" sz="2000" i="1" dirty="0" err="1" smtClean="0">
                <a:solidFill>
                  <a:srgbClr val="FFFF00"/>
                </a:solidFill>
                <a:latin typeface="Calibri" pitchFamily="34" charset="0"/>
              </a:rPr>
              <a:t>Cont,t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pl-PL" sz="2000" dirty="0" smtClean="0">
                <a:latin typeface="Calibri" pitchFamily="34" charset="0"/>
              </a:rPr>
              <a:t>evolving </a:t>
            </a:r>
            <a:r>
              <a:rPr lang="en-US" sz="2000" dirty="0" smtClean="0">
                <a:latin typeface="Calibri" pitchFamily="34" charset="0"/>
              </a:rPr>
              <a:t>prob. distribution (</a:t>
            </a:r>
            <a:r>
              <a:rPr lang="en-US" sz="2000" dirty="0" err="1" smtClean="0">
                <a:latin typeface="Calibri" pitchFamily="34" charset="0"/>
              </a:rPr>
              <a:t>pdf</a:t>
            </a:r>
            <a:r>
              <a:rPr lang="en-US" sz="2000" dirty="0" smtClean="0">
                <a:latin typeface="Calibri" pitchFamily="34" charset="0"/>
              </a:rPr>
              <a:t>) of brain activations.</a:t>
            </a:r>
            <a:r>
              <a:rPr lang="en-US" sz="900" dirty="0">
                <a:latin typeface="Calibri" pitchFamily="34" charset="0"/>
              </a:rPr>
              <a:t/>
            </a:r>
            <a:br>
              <a:rPr lang="en-US" sz="900" dirty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Hearing or thinking a word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dirty="0" smtClean="0">
                <a:latin typeface="Calibri" pitchFamily="34" charset="0"/>
              </a:rPr>
              <a:t>, or seeing an object labeled as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</a:rPr>
              <a:t>w</a:t>
            </a:r>
            <a:r>
              <a:rPr lang="en-US" sz="2000" dirty="0" smtClean="0">
                <a:latin typeface="Calibri" pitchFamily="34" charset="0"/>
              </a:rPr>
              <a:t> adds to the overall brain activation</a:t>
            </a:r>
            <a:r>
              <a:rPr lang="pl-PL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in a non-linear way.</a:t>
            </a:r>
            <a:endParaRPr lang="en-US" sz="900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How? Spreading activation in neural spaces, maximizing overall self-consistency, mutual activations, meanings that don’t fit to current context are automatically inhibited.</a:t>
            </a:r>
            <a:r>
              <a:rPr lang="en-US" sz="900" dirty="0">
                <a:latin typeface="Calibri" pitchFamily="34" charset="0"/>
              </a:rPr>
              <a:t> </a:t>
            </a:r>
            <a:r>
              <a:rPr lang="en-US" sz="900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Result: </a:t>
            </a:r>
            <a:r>
              <a:rPr lang="en-US" sz="2000" dirty="0" smtClean="0">
                <a:latin typeface="Calibri" pitchFamily="34" charset="0"/>
              </a:rPr>
              <a:t>almost continuous variation of word meaning.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This process is rather difficult to approximate using typical knowledge representation techniques, such as connectionist models, semantic networks, frames or probabilistic networks, or logical schemes.  </a:t>
            </a:r>
            <a:endParaRPr lang="pl-PL" sz="2000" dirty="0">
              <a:latin typeface="Calibri" pitchFamily="34" charset="0"/>
            </a:endParaRPr>
          </a:p>
        </p:txBody>
      </p:sp>
      <p:pic>
        <p:nvPicPr>
          <p:cNvPr id="265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0"/>
            <a:ext cx="7064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6753225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How to become an expert</a:t>
            </a:r>
            <a:r>
              <a:rPr lang="pl-PL" dirty="0" smtClean="0">
                <a:latin typeface="+mn-lt"/>
              </a:rPr>
              <a:t>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908050"/>
            <a:ext cx="8699500" cy="27352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Textbook knowledge in medicine: detailed description of all possibilities</a:t>
            </a:r>
            <a:r>
              <a:rPr lang="pl-PL" sz="2000" dirty="0" smtClean="0">
                <a:latin typeface="Calibri" pitchFamily="34" charset="0"/>
              </a:rPr>
              <a:t>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Effect</a:t>
            </a:r>
            <a:r>
              <a:rPr lang="pl-PL" sz="2000" dirty="0" smtClean="0">
                <a:latin typeface="Calibri" pitchFamily="34" charset="0"/>
              </a:rPr>
              <a:t>: </a:t>
            </a:r>
            <a:r>
              <a:rPr lang="en-US" sz="2000" dirty="0" smtClean="0">
                <a:latin typeface="Calibri" pitchFamily="34" charset="0"/>
              </a:rPr>
              <a:t>neural activation flows everywhere and correct diagnosis is impossible</a:t>
            </a:r>
            <a:r>
              <a:rPr lang="pl-PL" sz="2000" dirty="0" smtClean="0">
                <a:latin typeface="Calibri" pitchFamily="34" charset="0"/>
              </a:rPr>
              <a:t>. </a:t>
            </a:r>
            <a:r>
              <a:rPr lang="en-US" sz="2000" dirty="0" smtClean="0">
                <a:latin typeface="Calibri" pitchFamily="34" charset="0"/>
              </a:rPr>
              <a:t>Correlations between observations forming prototypes are not firmly established</a:t>
            </a:r>
            <a:r>
              <a:rPr lang="pl-PL" sz="2000" dirty="0" smtClean="0">
                <a:latin typeface="Calibri" pitchFamily="34" charset="0"/>
              </a:rPr>
              <a:t>. Expert has correct associations.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</a:rPr>
              <a:t>Example</a:t>
            </a:r>
            <a:r>
              <a:rPr lang="pl-PL" sz="2000" dirty="0" smtClean="0">
                <a:latin typeface="Calibri" pitchFamily="34" charset="0"/>
              </a:rPr>
              <a:t>: 3 </a:t>
            </a:r>
            <a:r>
              <a:rPr lang="en-US" sz="2000" dirty="0" smtClean="0">
                <a:latin typeface="Calibri" pitchFamily="34" charset="0"/>
              </a:rPr>
              <a:t>diseases</a:t>
            </a:r>
            <a:r>
              <a:rPr lang="pl-PL" sz="2000" dirty="0" smtClean="0">
                <a:latin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</a:rPr>
              <a:t>clinical case description</a:t>
            </a:r>
            <a:r>
              <a:rPr lang="pl-PL" sz="2000" dirty="0" smtClean="0">
                <a:latin typeface="Calibri" pitchFamily="34" charset="0"/>
              </a:rPr>
              <a:t>, MDS description.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US" sz="2000" dirty="0" smtClean="0">
                <a:latin typeface="Calibri" pitchFamily="34" charset="0"/>
              </a:rPr>
              <a:t>System that has been trained on textbook knowledge</a:t>
            </a:r>
            <a:r>
              <a:rPr lang="pl-PL" sz="2000" dirty="0" smtClean="0">
                <a:latin typeface="Calibri" pitchFamily="34" charset="0"/>
              </a:rPr>
              <a:t>.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US" sz="2000" dirty="0" smtClean="0">
                <a:latin typeface="Calibri" pitchFamily="34" charset="0"/>
              </a:rPr>
              <a:t>Same system that has learned on real cases</a:t>
            </a:r>
            <a:r>
              <a:rPr lang="pl-PL" sz="2000" dirty="0" smtClean="0">
                <a:latin typeface="Calibri" pitchFamily="34" charset="0"/>
              </a:rPr>
              <a:t>.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US" sz="2000" dirty="0" smtClean="0">
                <a:latin typeface="Calibri" pitchFamily="34" charset="0"/>
              </a:rPr>
              <a:t>Experienced expert that has learned on real cases</a:t>
            </a:r>
            <a:r>
              <a:rPr lang="pl-PL" sz="20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438"/>
            <a:ext cx="3489325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27438"/>
            <a:ext cx="3489325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27438"/>
            <a:ext cx="313213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6388" y="3714750"/>
            <a:ext cx="86995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defRPr/>
            </a:pPr>
            <a:endParaRPr lang="pl-PL" sz="1000" dirty="0"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dirty="0">
                <a:latin typeface="Calibri" pitchFamily="34" charset="0"/>
                <a:cs typeface="+mn-cs"/>
              </a:rPr>
              <a:t>Conclusion</a:t>
            </a:r>
            <a:r>
              <a:rPr lang="pl-PL" dirty="0">
                <a:latin typeface="Calibri" pitchFamily="34" charset="0"/>
                <a:cs typeface="+mn-cs"/>
              </a:rPr>
              <a:t>: </a:t>
            </a:r>
            <a:r>
              <a:rPr lang="en-US" dirty="0">
                <a:latin typeface="Calibri" pitchFamily="34" charset="0"/>
                <a:cs typeface="+mn-cs"/>
              </a:rPr>
              <a:t>abstract presentation of knowledge in complex domains leads to poor expertise, random real case learning is a bit better, learning with real cases that cover the whole spectrum of different cases is the best</a:t>
            </a:r>
            <a:r>
              <a:rPr lang="pl-PL" dirty="0">
                <a:latin typeface="Calibri" pitchFamily="34" charset="0"/>
                <a:cs typeface="+mn-cs"/>
              </a:rPr>
              <a:t>. </a:t>
            </a:r>
            <a:br>
              <a:rPr lang="pl-PL" dirty="0">
                <a:latin typeface="Calibri" pitchFamily="34" charset="0"/>
                <a:cs typeface="+mn-cs"/>
              </a:rPr>
            </a:br>
            <a:endParaRPr lang="pl-PL" sz="1000" dirty="0"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pl-PL" dirty="0">
                <a:latin typeface="Calibri" pitchFamily="34" charset="0"/>
                <a:cs typeface="+mn-cs"/>
              </a:rPr>
              <a:t>	</a:t>
            </a:r>
            <a:r>
              <a:rPr lang="en-US" dirty="0">
                <a:latin typeface="Calibri" pitchFamily="34" charset="0"/>
                <a:cs typeface="+mn-cs"/>
              </a:rPr>
              <a:t>I hear and I forget</a:t>
            </a:r>
            <a:r>
              <a:rPr lang="pl-PL" dirty="0">
                <a:latin typeface="Calibri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pl-PL" dirty="0">
                <a:latin typeface="Calibri" pitchFamily="34" charset="0"/>
                <a:cs typeface="+mn-cs"/>
              </a:rPr>
              <a:t>	</a:t>
            </a:r>
            <a:r>
              <a:rPr lang="en-US" dirty="0">
                <a:latin typeface="Calibri" pitchFamily="34" charset="0"/>
                <a:cs typeface="+mn-cs"/>
              </a:rPr>
              <a:t>I see and I remember</a:t>
            </a:r>
            <a:r>
              <a:rPr lang="pl-PL" dirty="0">
                <a:latin typeface="Calibri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pl-PL" dirty="0">
                <a:latin typeface="Calibri" pitchFamily="34" charset="0"/>
                <a:cs typeface="+mn-cs"/>
              </a:rPr>
              <a:t>	</a:t>
            </a:r>
            <a:r>
              <a:rPr lang="en-US" dirty="0">
                <a:latin typeface="Calibri" pitchFamily="34" charset="0"/>
                <a:cs typeface="+mn-cs"/>
              </a:rPr>
              <a:t>I do and I understand</a:t>
            </a:r>
            <a:r>
              <a:rPr lang="pl-PL" dirty="0">
                <a:latin typeface="Calibri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pl-PL" dirty="0">
                <a:latin typeface="Calibri" pitchFamily="34" charset="0"/>
                <a:cs typeface="+mn-cs"/>
              </a:rPr>
              <a:t>			</a:t>
            </a:r>
            <a:r>
              <a:rPr lang="en-US" dirty="0">
                <a:latin typeface="Calibri" pitchFamily="34" charset="0"/>
                <a:cs typeface="+mn-cs"/>
              </a:rPr>
              <a:t>Confucius</a:t>
            </a:r>
            <a:r>
              <a:rPr lang="pl-PL" dirty="0">
                <a:latin typeface="Calibri" pitchFamily="34" charset="0"/>
                <a:cs typeface="+mn-cs"/>
              </a:rPr>
              <a:t>, -500 r.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892"/>
            <a:ext cx="8229600" cy="67241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Internalization of environment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839789"/>
            <a:ext cx="8350250" cy="7901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Episodes are remembered and serve as reference points, if observations are unbiased they reflect reality. </a:t>
            </a:r>
            <a:endParaRPr 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9941"/>
            <a:ext cx="80581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8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153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Extreme plasticity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06464"/>
            <a:ext cx="8350250" cy="12062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Brain plasticity (learning) is increased if long, Slow strong emotions are involved. Followed by</a:t>
            </a:r>
            <a:r>
              <a:rPr lang="en-US" dirty="0"/>
              <a:t> </a:t>
            </a:r>
            <a:r>
              <a:rPr lang="en-US" dirty="0" smtClean="0"/>
              <a:t>depressive mood it leads to severe distortions, false associations, simplistic understanding. </a:t>
            </a:r>
            <a:endParaRPr lang="pl-P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" y="2112665"/>
            <a:ext cx="7829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3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153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Conspiracy views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82664"/>
            <a:ext cx="8350250" cy="12930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Illuminati, masons, Jews, UFOs</a:t>
            </a:r>
            <a:r>
              <a:rPr lang="pl-PL" dirty="0" smtClean="0"/>
              <a:t>, </a:t>
            </a:r>
            <a:r>
              <a:rPr lang="en-US" dirty="0" smtClean="0"/>
              <a:t>or twisted view of the world leaves big holes and admits simple explanations that save mental energy</a:t>
            </a:r>
            <a:r>
              <a:rPr lang="pl-PL" dirty="0" smtClean="0"/>
              <a:t>, </a:t>
            </a:r>
            <a:r>
              <a:rPr lang="en-US" dirty="0" smtClean="0"/>
              <a:t>creating </a:t>
            </a:r>
            <a:r>
              <a:rPr lang="pl-PL" dirty="0" smtClean="0"/>
              <a:t>„</a:t>
            </a:r>
            <a:r>
              <a:rPr lang="en-US" dirty="0" smtClean="0"/>
              <a:t>sinks</a:t>
            </a:r>
            <a:r>
              <a:rPr lang="pl-PL" dirty="0" smtClean="0"/>
              <a:t>”</a:t>
            </a:r>
            <a:r>
              <a:rPr lang="en-US" dirty="0" smtClean="0"/>
              <a:t> that attract many unrelated episodes</a:t>
            </a:r>
            <a:r>
              <a:rPr lang="pl-PL" dirty="0" smtClean="0"/>
              <a:t>. </a:t>
            </a:r>
            <a:endParaRPr lang="pl-PL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9" y="2170956"/>
            <a:ext cx="762793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463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Learning styles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957888"/>
            <a:ext cx="8727504" cy="7834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David </a:t>
            </a:r>
            <a:r>
              <a:rPr lang="en-US" dirty="0" smtClean="0"/>
              <a:t>Kolb, </a:t>
            </a:r>
            <a:r>
              <a:rPr lang="en-GB" i="1" dirty="0"/>
              <a:t>Experiential learning: Experience as the source of learning and </a:t>
            </a:r>
            <a:r>
              <a:rPr lang="en-GB" i="1" dirty="0" smtClean="0"/>
              <a:t>development </a:t>
            </a:r>
            <a:r>
              <a:rPr lang="en-US" dirty="0" smtClean="0"/>
              <a:t>(1984</a:t>
            </a:r>
            <a:r>
              <a:rPr lang="en-US" dirty="0"/>
              <a:t>), and </a:t>
            </a:r>
            <a:r>
              <a:rPr lang="en-US" i="1" dirty="0" smtClean="0"/>
              <a:t>Learning </a:t>
            </a:r>
            <a:r>
              <a:rPr lang="en-US" i="1" dirty="0"/>
              <a:t>Styles </a:t>
            </a:r>
            <a:r>
              <a:rPr lang="en-US" i="1" dirty="0" smtClean="0"/>
              <a:t>Inventory</a:t>
            </a:r>
            <a:r>
              <a:rPr lang="en-US" dirty="0"/>
              <a:t>.</a:t>
            </a:r>
            <a:endParaRPr lang="pl-PL" dirty="0" smtClean="0"/>
          </a:p>
        </p:txBody>
      </p:sp>
      <p:pic>
        <p:nvPicPr>
          <p:cNvPr id="35899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898525"/>
            <a:ext cx="6294437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5286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9714" y="260648"/>
            <a:ext cx="7489372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 Unicode MS" pitchFamily="34" charset="-128"/>
              </a:rPr>
              <a:t>Connectome and </a:t>
            </a:r>
            <a:r>
              <a:rPr lang="en-US" dirty="0" smtClean="0">
                <a:latin typeface="Arial Unicode MS" pitchFamily="34" charset="-128"/>
              </a:rPr>
              <a:t>learning </a:t>
            </a:r>
            <a:r>
              <a:rPr lang="en-US" dirty="0">
                <a:latin typeface="Arial Unicode MS" pitchFamily="34" charset="-128"/>
              </a:rPr>
              <a:t>styles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3974976" cy="35283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Simple </a:t>
            </a:r>
            <a:r>
              <a:rPr lang="en-US" dirty="0" err="1" smtClean="0"/>
              <a:t>connectome</a:t>
            </a:r>
            <a:r>
              <a:rPr lang="en-US" dirty="0" smtClean="0"/>
              <a:t> models may help to connect and improve learning classification</a:t>
            </a:r>
            <a:r>
              <a:rPr lang="en-US" dirty="0"/>
              <a:t> </a:t>
            </a:r>
            <a:r>
              <a:rPr lang="en-US" dirty="0" smtClean="0"/>
              <a:t>of the styles.</a:t>
            </a:r>
          </a:p>
          <a:p>
            <a:pPr marL="0" lvl="0" indent="0">
              <a:buNone/>
            </a:pPr>
            <a:r>
              <a:rPr lang="en-GB" dirty="0" smtClean="0"/>
              <a:t>S, Sensory level, occipital</a:t>
            </a:r>
            <a:r>
              <a:rPr lang="en-GB" dirty="0"/>
              <a:t>, </a:t>
            </a:r>
            <a:r>
              <a:rPr lang="en-GB" dirty="0" smtClean="0"/>
              <a:t>STS, and </a:t>
            </a:r>
            <a:r>
              <a:rPr lang="en-GB" dirty="0"/>
              <a:t>somatosensory </a:t>
            </a:r>
            <a:r>
              <a:rPr lang="en-GB" dirty="0" smtClean="0"/>
              <a:t>cortex; </a:t>
            </a:r>
            <a:endParaRPr lang="pl-PL" dirty="0"/>
          </a:p>
          <a:p>
            <a:pPr marL="0" indent="0">
              <a:buNone/>
            </a:pPr>
            <a:r>
              <a:rPr lang="en-GB" dirty="0" smtClean="0"/>
              <a:t>C</a:t>
            </a:r>
            <a:r>
              <a:rPr lang="en-GB" dirty="0"/>
              <a:t>, central </a:t>
            </a:r>
            <a:r>
              <a:rPr lang="en-GB" dirty="0" smtClean="0"/>
              <a:t>associative level,  </a:t>
            </a:r>
            <a:br>
              <a:rPr lang="en-GB" dirty="0" smtClean="0"/>
            </a:br>
            <a:r>
              <a:rPr lang="en-GB" dirty="0" smtClean="0"/>
              <a:t>abstract </a:t>
            </a:r>
            <a:r>
              <a:rPr lang="en-GB" dirty="0"/>
              <a:t>concepts that have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no </a:t>
            </a:r>
            <a:r>
              <a:rPr lang="en-GB" dirty="0"/>
              <a:t>sensory </a:t>
            </a:r>
            <a:r>
              <a:rPr lang="en-GB" dirty="0" smtClean="0"/>
              <a:t>components, </a:t>
            </a:r>
          </a:p>
          <a:p>
            <a:pPr marL="0" indent="0">
              <a:buNone/>
            </a:pPr>
            <a:r>
              <a:rPr lang="en-GB" dirty="0"/>
              <a:t>mostly parietal, temporal and prefrontal </a:t>
            </a:r>
            <a:r>
              <a:rPr lang="en-GB" dirty="0" smtClean="0"/>
              <a:t>lobes.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969543" y="1589088"/>
            <a:ext cx="4989513" cy="2644774"/>
            <a:chOff x="2099" y="1764"/>
            <a:chExt cx="3143" cy="1666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02" y="1767"/>
              <a:ext cx="3137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3572" y="3039"/>
              <a:ext cx="883" cy="380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3563" y="3030"/>
              <a:ext cx="900" cy="397"/>
            </a:xfrm>
            <a:custGeom>
              <a:avLst/>
              <a:gdLst>
                <a:gd name="T0" fmla="*/ 0 w 2624"/>
                <a:gd name="T1" fmla="*/ 24 h 1104"/>
                <a:gd name="T2" fmla="*/ 24 w 2624"/>
                <a:gd name="T3" fmla="*/ 0 h 1104"/>
                <a:gd name="T4" fmla="*/ 2600 w 2624"/>
                <a:gd name="T5" fmla="*/ 0 h 1104"/>
                <a:gd name="T6" fmla="*/ 2624 w 2624"/>
                <a:gd name="T7" fmla="*/ 24 h 1104"/>
                <a:gd name="T8" fmla="*/ 2624 w 2624"/>
                <a:gd name="T9" fmla="*/ 1080 h 1104"/>
                <a:gd name="T10" fmla="*/ 2600 w 2624"/>
                <a:gd name="T11" fmla="*/ 1104 h 1104"/>
                <a:gd name="T12" fmla="*/ 24 w 2624"/>
                <a:gd name="T13" fmla="*/ 1104 h 1104"/>
                <a:gd name="T14" fmla="*/ 0 w 2624"/>
                <a:gd name="T15" fmla="*/ 1080 h 1104"/>
                <a:gd name="T16" fmla="*/ 0 w 2624"/>
                <a:gd name="T17" fmla="*/ 24 h 1104"/>
                <a:gd name="T18" fmla="*/ 48 w 2624"/>
                <a:gd name="T19" fmla="*/ 1080 h 1104"/>
                <a:gd name="T20" fmla="*/ 24 w 2624"/>
                <a:gd name="T21" fmla="*/ 1056 h 1104"/>
                <a:gd name="T22" fmla="*/ 2600 w 2624"/>
                <a:gd name="T23" fmla="*/ 1056 h 1104"/>
                <a:gd name="T24" fmla="*/ 2576 w 2624"/>
                <a:gd name="T25" fmla="*/ 1080 h 1104"/>
                <a:gd name="T26" fmla="*/ 2576 w 2624"/>
                <a:gd name="T27" fmla="*/ 24 h 1104"/>
                <a:gd name="T28" fmla="*/ 2600 w 2624"/>
                <a:gd name="T29" fmla="*/ 48 h 1104"/>
                <a:gd name="T30" fmla="*/ 24 w 2624"/>
                <a:gd name="T31" fmla="*/ 48 h 1104"/>
                <a:gd name="T32" fmla="*/ 48 w 2624"/>
                <a:gd name="T33" fmla="*/ 24 h 1104"/>
                <a:gd name="T34" fmla="*/ 48 w 2624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4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600" y="0"/>
                  </a:lnTo>
                  <a:cubicBezTo>
                    <a:pt x="2614" y="0"/>
                    <a:pt x="2624" y="11"/>
                    <a:pt x="2624" y="24"/>
                  </a:cubicBezTo>
                  <a:lnTo>
                    <a:pt x="2624" y="1080"/>
                  </a:lnTo>
                  <a:cubicBezTo>
                    <a:pt x="2624" y="1094"/>
                    <a:pt x="2614" y="1104"/>
                    <a:pt x="2600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600" y="1056"/>
                  </a:lnTo>
                  <a:lnTo>
                    <a:pt x="2576" y="1080"/>
                  </a:lnTo>
                  <a:lnTo>
                    <a:pt x="2576" y="24"/>
                  </a:lnTo>
                  <a:lnTo>
                    <a:pt x="26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671" y="3128"/>
              <a:ext cx="7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S=Sensory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350" y="1773"/>
              <a:ext cx="883" cy="380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4342" y="1764"/>
              <a:ext cx="900" cy="397"/>
            </a:xfrm>
            <a:custGeom>
              <a:avLst/>
              <a:gdLst>
                <a:gd name="T0" fmla="*/ 0 w 2624"/>
                <a:gd name="T1" fmla="*/ 24 h 1104"/>
                <a:gd name="T2" fmla="*/ 24 w 2624"/>
                <a:gd name="T3" fmla="*/ 0 h 1104"/>
                <a:gd name="T4" fmla="*/ 2600 w 2624"/>
                <a:gd name="T5" fmla="*/ 0 h 1104"/>
                <a:gd name="T6" fmla="*/ 2624 w 2624"/>
                <a:gd name="T7" fmla="*/ 24 h 1104"/>
                <a:gd name="T8" fmla="*/ 2624 w 2624"/>
                <a:gd name="T9" fmla="*/ 1080 h 1104"/>
                <a:gd name="T10" fmla="*/ 2600 w 2624"/>
                <a:gd name="T11" fmla="*/ 1104 h 1104"/>
                <a:gd name="T12" fmla="*/ 24 w 2624"/>
                <a:gd name="T13" fmla="*/ 1104 h 1104"/>
                <a:gd name="T14" fmla="*/ 0 w 2624"/>
                <a:gd name="T15" fmla="*/ 1080 h 1104"/>
                <a:gd name="T16" fmla="*/ 0 w 2624"/>
                <a:gd name="T17" fmla="*/ 24 h 1104"/>
                <a:gd name="T18" fmla="*/ 48 w 2624"/>
                <a:gd name="T19" fmla="*/ 1080 h 1104"/>
                <a:gd name="T20" fmla="*/ 24 w 2624"/>
                <a:gd name="T21" fmla="*/ 1056 h 1104"/>
                <a:gd name="T22" fmla="*/ 2600 w 2624"/>
                <a:gd name="T23" fmla="*/ 1056 h 1104"/>
                <a:gd name="T24" fmla="*/ 2576 w 2624"/>
                <a:gd name="T25" fmla="*/ 1080 h 1104"/>
                <a:gd name="T26" fmla="*/ 2576 w 2624"/>
                <a:gd name="T27" fmla="*/ 24 h 1104"/>
                <a:gd name="T28" fmla="*/ 2600 w 2624"/>
                <a:gd name="T29" fmla="*/ 48 h 1104"/>
                <a:gd name="T30" fmla="*/ 24 w 2624"/>
                <a:gd name="T31" fmla="*/ 48 h 1104"/>
                <a:gd name="T32" fmla="*/ 48 w 2624"/>
                <a:gd name="T33" fmla="*/ 24 h 1104"/>
                <a:gd name="T34" fmla="*/ 48 w 2624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4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600" y="0"/>
                  </a:lnTo>
                  <a:cubicBezTo>
                    <a:pt x="2614" y="0"/>
                    <a:pt x="2624" y="11"/>
                    <a:pt x="2624" y="24"/>
                  </a:cubicBezTo>
                  <a:lnTo>
                    <a:pt x="2624" y="1080"/>
                  </a:lnTo>
                  <a:cubicBezTo>
                    <a:pt x="2624" y="1094"/>
                    <a:pt x="2614" y="1104"/>
                    <a:pt x="2600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600" y="1056"/>
                  </a:lnTo>
                  <a:lnTo>
                    <a:pt x="2576" y="1080"/>
                  </a:lnTo>
                  <a:lnTo>
                    <a:pt x="2576" y="24"/>
                  </a:lnTo>
                  <a:lnTo>
                    <a:pt x="26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43" y="1857"/>
              <a:ext cx="7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C=Central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90" y="1802"/>
              <a:ext cx="878" cy="379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582" y="1793"/>
              <a:ext cx="894" cy="397"/>
            </a:xfrm>
            <a:custGeom>
              <a:avLst/>
              <a:gdLst>
                <a:gd name="T0" fmla="*/ 0 w 2608"/>
                <a:gd name="T1" fmla="*/ 24 h 1104"/>
                <a:gd name="T2" fmla="*/ 24 w 2608"/>
                <a:gd name="T3" fmla="*/ 0 h 1104"/>
                <a:gd name="T4" fmla="*/ 2584 w 2608"/>
                <a:gd name="T5" fmla="*/ 0 h 1104"/>
                <a:gd name="T6" fmla="*/ 2608 w 2608"/>
                <a:gd name="T7" fmla="*/ 24 h 1104"/>
                <a:gd name="T8" fmla="*/ 2608 w 2608"/>
                <a:gd name="T9" fmla="*/ 1080 h 1104"/>
                <a:gd name="T10" fmla="*/ 2584 w 2608"/>
                <a:gd name="T11" fmla="*/ 1104 h 1104"/>
                <a:gd name="T12" fmla="*/ 24 w 2608"/>
                <a:gd name="T13" fmla="*/ 1104 h 1104"/>
                <a:gd name="T14" fmla="*/ 0 w 2608"/>
                <a:gd name="T15" fmla="*/ 1080 h 1104"/>
                <a:gd name="T16" fmla="*/ 0 w 2608"/>
                <a:gd name="T17" fmla="*/ 24 h 1104"/>
                <a:gd name="T18" fmla="*/ 48 w 2608"/>
                <a:gd name="T19" fmla="*/ 1080 h 1104"/>
                <a:gd name="T20" fmla="*/ 24 w 2608"/>
                <a:gd name="T21" fmla="*/ 1056 h 1104"/>
                <a:gd name="T22" fmla="*/ 2584 w 2608"/>
                <a:gd name="T23" fmla="*/ 1056 h 1104"/>
                <a:gd name="T24" fmla="*/ 2560 w 2608"/>
                <a:gd name="T25" fmla="*/ 1080 h 1104"/>
                <a:gd name="T26" fmla="*/ 2560 w 2608"/>
                <a:gd name="T27" fmla="*/ 24 h 1104"/>
                <a:gd name="T28" fmla="*/ 2584 w 2608"/>
                <a:gd name="T29" fmla="*/ 48 h 1104"/>
                <a:gd name="T30" fmla="*/ 24 w 2608"/>
                <a:gd name="T31" fmla="*/ 48 h 1104"/>
                <a:gd name="T32" fmla="*/ 48 w 2608"/>
                <a:gd name="T33" fmla="*/ 24 h 1104"/>
                <a:gd name="T34" fmla="*/ 48 w 2608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8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584" y="0"/>
                  </a:lnTo>
                  <a:cubicBezTo>
                    <a:pt x="2598" y="0"/>
                    <a:pt x="2608" y="11"/>
                    <a:pt x="2608" y="24"/>
                  </a:cubicBezTo>
                  <a:lnTo>
                    <a:pt x="2608" y="1080"/>
                  </a:lnTo>
                  <a:cubicBezTo>
                    <a:pt x="2608" y="1094"/>
                    <a:pt x="2598" y="1104"/>
                    <a:pt x="2584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584" y="1056"/>
                  </a:lnTo>
                  <a:lnTo>
                    <a:pt x="2560" y="1080"/>
                  </a:lnTo>
                  <a:lnTo>
                    <a:pt x="2560" y="24"/>
                  </a:lnTo>
                  <a:lnTo>
                    <a:pt x="2584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732" y="1885"/>
              <a:ext cx="69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M=Motor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072" y="2162"/>
              <a:ext cx="707" cy="854"/>
            </a:xfrm>
            <a:custGeom>
              <a:avLst/>
              <a:gdLst>
                <a:gd name="T0" fmla="*/ 604 w 707"/>
                <a:gd name="T1" fmla="*/ 8 h 854"/>
                <a:gd name="T2" fmla="*/ 699 w 707"/>
                <a:gd name="T3" fmla="*/ 0 h 854"/>
                <a:gd name="T4" fmla="*/ 707 w 707"/>
                <a:gd name="T5" fmla="*/ 100 h 854"/>
                <a:gd name="T6" fmla="*/ 682 w 707"/>
                <a:gd name="T7" fmla="*/ 77 h 854"/>
                <a:gd name="T8" fmla="*/ 77 w 707"/>
                <a:gd name="T9" fmla="*/ 823 h 854"/>
                <a:gd name="T10" fmla="*/ 103 w 707"/>
                <a:gd name="T11" fmla="*/ 846 h 854"/>
                <a:gd name="T12" fmla="*/ 8 w 707"/>
                <a:gd name="T13" fmla="*/ 854 h 854"/>
                <a:gd name="T14" fmla="*/ 0 w 707"/>
                <a:gd name="T15" fmla="*/ 754 h 854"/>
                <a:gd name="T16" fmla="*/ 26 w 707"/>
                <a:gd name="T17" fmla="*/ 777 h 854"/>
                <a:gd name="T18" fmla="*/ 630 w 707"/>
                <a:gd name="T19" fmla="*/ 31 h 854"/>
                <a:gd name="T20" fmla="*/ 604 w 707"/>
                <a:gd name="T21" fmla="*/ 8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7" h="854">
                  <a:moveTo>
                    <a:pt x="604" y="8"/>
                  </a:moveTo>
                  <a:lnTo>
                    <a:pt x="699" y="0"/>
                  </a:lnTo>
                  <a:lnTo>
                    <a:pt x="707" y="100"/>
                  </a:lnTo>
                  <a:lnTo>
                    <a:pt x="682" y="77"/>
                  </a:lnTo>
                  <a:lnTo>
                    <a:pt x="77" y="823"/>
                  </a:lnTo>
                  <a:lnTo>
                    <a:pt x="103" y="846"/>
                  </a:lnTo>
                  <a:lnTo>
                    <a:pt x="8" y="854"/>
                  </a:lnTo>
                  <a:lnTo>
                    <a:pt x="0" y="754"/>
                  </a:lnTo>
                  <a:lnTo>
                    <a:pt x="26" y="777"/>
                  </a:lnTo>
                  <a:lnTo>
                    <a:pt x="630" y="31"/>
                  </a:lnTo>
                  <a:lnTo>
                    <a:pt x="604" y="8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061" y="2152"/>
              <a:ext cx="729" cy="875"/>
            </a:xfrm>
            <a:custGeom>
              <a:avLst/>
              <a:gdLst>
                <a:gd name="T0" fmla="*/ 592 w 729"/>
                <a:gd name="T1" fmla="*/ 10 h 875"/>
                <a:gd name="T2" fmla="*/ 719 w 729"/>
                <a:gd name="T3" fmla="*/ 0 h 875"/>
                <a:gd name="T4" fmla="*/ 729 w 729"/>
                <a:gd name="T5" fmla="*/ 133 h 875"/>
                <a:gd name="T6" fmla="*/ 686 w 729"/>
                <a:gd name="T7" fmla="*/ 94 h 875"/>
                <a:gd name="T8" fmla="*/ 699 w 729"/>
                <a:gd name="T9" fmla="*/ 93 h 875"/>
                <a:gd name="T10" fmla="*/ 95 w 729"/>
                <a:gd name="T11" fmla="*/ 839 h 875"/>
                <a:gd name="T12" fmla="*/ 94 w 729"/>
                <a:gd name="T13" fmla="*/ 826 h 875"/>
                <a:gd name="T14" fmla="*/ 137 w 729"/>
                <a:gd name="T15" fmla="*/ 864 h 875"/>
                <a:gd name="T16" fmla="*/ 10 w 729"/>
                <a:gd name="T17" fmla="*/ 875 h 875"/>
                <a:gd name="T18" fmla="*/ 0 w 729"/>
                <a:gd name="T19" fmla="*/ 742 h 875"/>
                <a:gd name="T20" fmla="*/ 42 w 729"/>
                <a:gd name="T21" fmla="*/ 780 h 875"/>
                <a:gd name="T22" fmla="*/ 30 w 729"/>
                <a:gd name="T23" fmla="*/ 781 h 875"/>
                <a:gd name="T24" fmla="*/ 634 w 729"/>
                <a:gd name="T25" fmla="*/ 35 h 875"/>
                <a:gd name="T26" fmla="*/ 635 w 729"/>
                <a:gd name="T27" fmla="*/ 48 h 875"/>
                <a:gd name="T28" fmla="*/ 592 w 729"/>
                <a:gd name="T29" fmla="*/ 10 h 875"/>
                <a:gd name="T30" fmla="*/ 654 w 729"/>
                <a:gd name="T31" fmla="*/ 40 h 875"/>
                <a:gd name="T32" fmla="*/ 38 w 729"/>
                <a:gd name="T33" fmla="*/ 801 h 875"/>
                <a:gd name="T34" fmla="*/ 5 w 729"/>
                <a:gd name="T35" fmla="*/ 771 h 875"/>
                <a:gd name="T36" fmla="*/ 20 w 729"/>
                <a:gd name="T37" fmla="*/ 763 h 875"/>
                <a:gd name="T38" fmla="*/ 28 w 729"/>
                <a:gd name="T39" fmla="*/ 863 h 875"/>
                <a:gd name="T40" fmla="*/ 18 w 729"/>
                <a:gd name="T41" fmla="*/ 855 h 875"/>
                <a:gd name="T42" fmla="*/ 113 w 729"/>
                <a:gd name="T43" fmla="*/ 847 h 875"/>
                <a:gd name="T44" fmla="*/ 108 w 729"/>
                <a:gd name="T45" fmla="*/ 863 h 875"/>
                <a:gd name="T46" fmla="*/ 75 w 729"/>
                <a:gd name="T47" fmla="*/ 834 h 875"/>
                <a:gd name="T48" fmla="*/ 691 w 729"/>
                <a:gd name="T49" fmla="*/ 74 h 875"/>
                <a:gd name="T50" fmla="*/ 724 w 729"/>
                <a:gd name="T51" fmla="*/ 103 h 875"/>
                <a:gd name="T52" fmla="*/ 709 w 729"/>
                <a:gd name="T53" fmla="*/ 111 h 875"/>
                <a:gd name="T54" fmla="*/ 701 w 729"/>
                <a:gd name="T55" fmla="*/ 11 h 875"/>
                <a:gd name="T56" fmla="*/ 711 w 729"/>
                <a:gd name="T57" fmla="*/ 20 h 875"/>
                <a:gd name="T58" fmla="*/ 616 w 729"/>
                <a:gd name="T59" fmla="*/ 28 h 875"/>
                <a:gd name="T60" fmla="*/ 621 w 729"/>
                <a:gd name="T61" fmla="*/ 11 h 875"/>
                <a:gd name="T62" fmla="*/ 654 w 729"/>
                <a:gd name="T63" fmla="*/ 4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9" h="875">
                  <a:moveTo>
                    <a:pt x="592" y="10"/>
                  </a:moveTo>
                  <a:lnTo>
                    <a:pt x="719" y="0"/>
                  </a:lnTo>
                  <a:lnTo>
                    <a:pt x="729" y="133"/>
                  </a:lnTo>
                  <a:lnTo>
                    <a:pt x="686" y="94"/>
                  </a:lnTo>
                  <a:lnTo>
                    <a:pt x="699" y="93"/>
                  </a:lnTo>
                  <a:lnTo>
                    <a:pt x="95" y="839"/>
                  </a:lnTo>
                  <a:lnTo>
                    <a:pt x="94" y="826"/>
                  </a:lnTo>
                  <a:lnTo>
                    <a:pt x="137" y="864"/>
                  </a:lnTo>
                  <a:lnTo>
                    <a:pt x="10" y="875"/>
                  </a:lnTo>
                  <a:lnTo>
                    <a:pt x="0" y="742"/>
                  </a:lnTo>
                  <a:lnTo>
                    <a:pt x="42" y="780"/>
                  </a:lnTo>
                  <a:lnTo>
                    <a:pt x="30" y="781"/>
                  </a:lnTo>
                  <a:lnTo>
                    <a:pt x="634" y="35"/>
                  </a:lnTo>
                  <a:lnTo>
                    <a:pt x="635" y="48"/>
                  </a:lnTo>
                  <a:lnTo>
                    <a:pt x="592" y="10"/>
                  </a:lnTo>
                  <a:close/>
                  <a:moveTo>
                    <a:pt x="654" y="40"/>
                  </a:moveTo>
                  <a:lnTo>
                    <a:pt x="38" y="801"/>
                  </a:lnTo>
                  <a:lnTo>
                    <a:pt x="5" y="771"/>
                  </a:lnTo>
                  <a:lnTo>
                    <a:pt x="20" y="763"/>
                  </a:lnTo>
                  <a:lnTo>
                    <a:pt x="28" y="863"/>
                  </a:lnTo>
                  <a:lnTo>
                    <a:pt x="18" y="855"/>
                  </a:lnTo>
                  <a:lnTo>
                    <a:pt x="113" y="847"/>
                  </a:lnTo>
                  <a:lnTo>
                    <a:pt x="108" y="863"/>
                  </a:lnTo>
                  <a:lnTo>
                    <a:pt x="75" y="834"/>
                  </a:lnTo>
                  <a:lnTo>
                    <a:pt x="691" y="74"/>
                  </a:lnTo>
                  <a:lnTo>
                    <a:pt x="724" y="103"/>
                  </a:lnTo>
                  <a:lnTo>
                    <a:pt x="709" y="111"/>
                  </a:lnTo>
                  <a:lnTo>
                    <a:pt x="701" y="11"/>
                  </a:lnTo>
                  <a:lnTo>
                    <a:pt x="711" y="20"/>
                  </a:lnTo>
                  <a:lnTo>
                    <a:pt x="616" y="28"/>
                  </a:lnTo>
                  <a:lnTo>
                    <a:pt x="621" y="11"/>
                  </a:lnTo>
                  <a:lnTo>
                    <a:pt x="654" y="4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3070" y="2195"/>
              <a:ext cx="897" cy="847"/>
            </a:xfrm>
            <a:custGeom>
              <a:avLst/>
              <a:gdLst>
                <a:gd name="T0" fmla="*/ 6 w 897"/>
                <a:gd name="T1" fmla="*/ 106 h 847"/>
                <a:gd name="T2" fmla="*/ 0 w 897"/>
                <a:gd name="T3" fmla="*/ 6 h 847"/>
                <a:gd name="T4" fmla="*/ 96 w 897"/>
                <a:gd name="T5" fmla="*/ 0 h 847"/>
                <a:gd name="T6" fmla="*/ 73 w 897"/>
                <a:gd name="T7" fmla="*/ 27 h 847"/>
                <a:gd name="T8" fmla="*/ 868 w 897"/>
                <a:gd name="T9" fmla="*/ 768 h 847"/>
                <a:gd name="T10" fmla="*/ 891 w 897"/>
                <a:gd name="T11" fmla="*/ 741 h 847"/>
                <a:gd name="T12" fmla="*/ 897 w 897"/>
                <a:gd name="T13" fmla="*/ 841 h 847"/>
                <a:gd name="T14" fmla="*/ 801 w 897"/>
                <a:gd name="T15" fmla="*/ 847 h 847"/>
                <a:gd name="T16" fmla="*/ 823 w 897"/>
                <a:gd name="T17" fmla="*/ 820 h 847"/>
                <a:gd name="T18" fmla="*/ 28 w 897"/>
                <a:gd name="T19" fmla="*/ 80 h 847"/>
                <a:gd name="T20" fmla="*/ 6 w 897"/>
                <a:gd name="T21" fmla="*/ 10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7" h="847">
                  <a:moveTo>
                    <a:pt x="6" y="106"/>
                  </a:moveTo>
                  <a:lnTo>
                    <a:pt x="0" y="6"/>
                  </a:lnTo>
                  <a:lnTo>
                    <a:pt x="96" y="0"/>
                  </a:lnTo>
                  <a:lnTo>
                    <a:pt x="73" y="27"/>
                  </a:lnTo>
                  <a:lnTo>
                    <a:pt x="868" y="768"/>
                  </a:lnTo>
                  <a:lnTo>
                    <a:pt x="891" y="741"/>
                  </a:lnTo>
                  <a:lnTo>
                    <a:pt x="897" y="841"/>
                  </a:lnTo>
                  <a:lnTo>
                    <a:pt x="801" y="847"/>
                  </a:lnTo>
                  <a:lnTo>
                    <a:pt x="823" y="820"/>
                  </a:lnTo>
                  <a:lnTo>
                    <a:pt x="28" y="80"/>
                  </a:lnTo>
                  <a:lnTo>
                    <a:pt x="6" y="106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3061" y="2184"/>
              <a:ext cx="915" cy="869"/>
            </a:xfrm>
            <a:custGeom>
              <a:avLst/>
              <a:gdLst>
                <a:gd name="T0" fmla="*/ 7 w 915"/>
                <a:gd name="T1" fmla="*/ 141 h 869"/>
                <a:gd name="T2" fmla="*/ 0 w 915"/>
                <a:gd name="T3" fmla="*/ 8 h 869"/>
                <a:gd name="T4" fmla="*/ 126 w 915"/>
                <a:gd name="T5" fmla="*/ 0 h 869"/>
                <a:gd name="T6" fmla="*/ 89 w 915"/>
                <a:gd name="T7" fmla="*/ 44 h 869"/>
                <a:gd name="T8" fmla="*/ 88 w 915"/>
                <a:gd name="T9" fmla="*/ 30 h 869"/>
                <a:gd name="T10" fmla="*/ 883 w 915"/>
                <a:gd name="T11" fmla="*/ 771 h 869"/>
                <a:gd name="T12" fmla="*/ 871 w 915"/>
                <a:gd name="T13" fmla="*/ 772 h 869"/>
                <a:gd name="T14" fmla="*/ 908 w 915"/>
                <a:gd name="T15" fmla="*/ 728 h 869"/>
                <a:gd name="T16" fmla="*/ 915 w 915"/>
                <a:gd name="T17" fmla="*/ 861 h 869"/>
                <a:gd name="T18" fmla="*/ 788 w 915"/>
                <a:gd name="T19" fmla="*/ 869 h 869"/>
                <a:gd name="T20" fmla="*/ 825 w 915"/>
                <a:gd name="T21" fmla="*/ 825 h 869"/>
                <a:gd name="T22" fmla="*/ 826 w 915"/>
                <a:gd name="T23" fmla="*/ 839 h 869"/>
                <a:gd name="T24" fmla="*/ 31 w 915"/>
                <a:gd name="T25" fmla="*/ 98 h 869"/>
                <a:gd name="T26" fmla="*/ 44 w 915"/>
                <a:gd name="T27" fmla="*/ 97 h 869"/>
                <a:gd name="T28" fmla="*/ 7 w 915"/>
                <a:gd name="T29" fmla="*/ 141 h 869"/>
                <a:gd name="T30" fmla="*/ 37 w 915"/>
                <a:gd name="T31" fmla="*/ 77 h 869"/>
                <a:gd name="T32" fmla="*/ 845 w 915"/>
                <a:gd name="T33" fmla="*/ 831 h 869"/>
                <a:gd name="T34" fmla="*/ 817 w 915"/>
                <a:gd name="T35" fmla="*/ 865 h 869"/>
                <a:gd name="T36" fmla="*/ 809 w 915"/>
                <a:gd name="T37" fmla="*/ 849 h 869"/>
                <a:gd name="T38" fmla="*/ 905 w 915"/>
                <a:gd name="T39" fmla="*/ 843 h 869"/>
                <a:gd name="T40" fmla="*/ 896 w 915"/>
                <a:gd name="T41" fmla="*/ 853 h 869"/>
                <a:gd name="T42" fmla="*/ 891 w 915"/>
                <a:gd name="T43" fmla="*/ 752 h 869"/>
                <a:gd name="T44" fmla="*/ 907 w 915"/>
                <a:gd name="T45" fmla="*/ 758 h 869"/>
                <a:gd name="T46" fmla="*/ 878 w 915"/>
                <a:gd name="T47" fmla="*/ 792 h 869"/>
                <a:gd name="T48" fmla="*/ 69 w 915"/>
                <a:gd name="T49" fmla="*/ 38 h 869"/>
                <a:gd name="T50" fmla="*/ 98 w 915"/>
                <a:gd name="T51" fmla="*/ 5 h 869"/>
                <a:gd name="T52" fmla="*/ 105 w 915"/>
                <a:gd name="T53" fmla="*/ 20 h 869"/>
                <a:gd name="T54" fmla="*/ 10 w 915"/>
                <a:gd name="T55" fmla="*/ 26 h 869"/>
                <a:gd name="T56" fmla="*/ 18 w 915"/>
                <a:gd name="T57" fmla="*/ 16 h 869"/>
                <a:gd name="T58" fmla="*/ 24 w 915"/>
                <a:gd name="T59" fmla="*/ 117 h 869"/>
                <a:gd name="T60" fmla="*/ 8 w 915"/>
                <a:gd name="T61" fmla="*/ 111 h 869"/>
                <a:gd name="T62" fmla="*/ 37 w 915"/>
                <a:gd name="T63" fmla="*/ 7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869">
                  <a:moveTo>
                    <a:pt x="7" y="141"/>
                  </a:moveTo>
                  <a:lnTo>
                    <a:pt x="0" y="8"/>
                  </a:lnTo>
                  <a:lnTo>
                    <a:pt x="126" y="0"/>
                  </a:lnTo>
                  <a:lnTo>
                    <a:pt x="89" y="44"/>
                  </a:lnTo>
                  <a:lnTo>
                    <a:pt x="88" y="30"/>
                  </a:lnTo>
                  <a:lnTo>
                    <a:pt x="883" y="771"/>
                  </a:lnTo>
                  <a:lnTo>
                    <a:pt x="871" y="772"/>
                  </a:lnTo>
                  <a:lnTo>
                    <a:pt x="908" y="728"/>
                  </a:lnTo>
                  <a:lnTo>
                    <a:pt x="915" y="861"/>
                  </a:lnTo>
                  <a:lnTo>
                    <a:pt x="788" y="869"/>
                  </a:lnTo>
                  <a:lnTo>
                    <a:pt x="825" y="825"/>
                  </a:lnTo>
                  <a:lnTo>
                    <a:pt x="826" y="839"/>
                  </a:lnTo>
                  <a:lnTo>
                    <a:pt x="31" y="98"/>
                  </a:lnTo>
                  <a:lnTo>
                    <a:pt x="44" y="97"/>
                  </a:lnTo>
                  <a:lnTo>
                    <a:pt x="7" y="141"/>
                  </a:lnTo>
                  <a:close/>
                  <a:moveTo>
                    <a:pt x="37" y="77"/>
                  </a:moveTo>
                  <a:lnTo>
                    <a:pt x="845" y="831"/>
                  </a:lnTo>
                  <a:lnTo>
                    <a:pt x="817" y="865"/>
                  </a:lnTo>
                  <a:lnTo>
                    <a:pt x="809" y="849"/>
                  </a:lnTo>
                  <a:lnTo>
                    <a:pt x="905" y="843"/>
                  </a:lnTo>
                  <a:lnTo>
                    <a:pt x="896" y="853"/>
                  </a:lnTo>
                  <a:lnTo>
                    <a:pt x="891" y="752"/>
                  </a:lnTo>
                  <a:lnTo>
                    <a:pt x="907" y="758"/>
                  </a:lnTo>
                  <a:lnTo>
                    <a:pt x="878" y="792"/>
                  </a:lnTo>
                  <a:lnTo>
                    <a:pt x="69" y="38"/>
                  </a:lnTo>
                  <a:lnTo>
                    <a:pt x="98" y="5"/>
                  </a:lnTo>
                  <a:lnTo>
                    <a:pt x="105" y="20"/>
                  </a:lnTo>
                  <a:lnTo>
                    <a:pt x="10" y="26"/>
                  </a:lnTo>
                  <a:lnTo>
                    <a:pt x="18" y="16"/>
                  </a:lnTo>
                  <a:lnTo>
                    <a:pt x="24" y="117"/>
                  </a:lnTo>
                  <a:lnTo>
                    <a:pt x="8" y="111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468" y="1888"/>
              <a:ext cx="882" cy="144"/>
            </a:xfrm>
            <a:custGeom>
              <a:avLst/>
              <a:gdLst>
                <a:gd name="T0" fmla="*/ 814 w 882"/>
                <a:gd name="T1" fmla="*/ 0 h 144"/>
                <a:gd name="T2" fmla="*/ 882 w 882"/>
                <a:gd name="T3" fmla="*/ 72 h 144"/>
                <a:gd name="T4" fmla="*/ 814 w 882"/>
                <a:gd name="T5" fmla="*/ 144 h 144"/>
                <a:gd name="T6" fmla="*/ 814 w 882"/>
                <a:gd name="T7" fmla="*/ 108 h 144"/>
                <a:gd name="T8" fmla="*/ 68 w 882"/>
                <a:gd name="T9" fmla="*/ 108 h 144"/>
                <a:gd name="T10" fmla="*/ 68 w 882"/>
                <a:gd name="T11" fmla="*/ 144 h 144"/>
                <a:gd name="T12" fmla="*/ 0 w 882"/>
                <a:gd name="T13" fmla="*/ 72 h 144"/>
                <a:gd name="T14" fmla="*/ 68 w 882"/>
                <a:gd name="T15" fmla="*/ 0 h 144"/>
                <a:gd name="T16" fmla="*/ 68 w 882"/>
                <a:gd name="T17" fmla="*/ 36 h 144"/>
                <a:gd name="T18" fmla="*/ 814 w 882"/>
                <a:gd name="T19" fmla="*/ 36 h 144"/>
                <a:gd name="T20" fmla="*/ 814 w 882"/>
                <a:gd name="T2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2" h="144">
                  <a:moveTo>
                    <a:pt x="814" y="0"/>
                  </a:moveTo>
                  <a:lnTo>
                    <a:pt x="882" y="72"/>
                  </a:lnTo>
                  <a:lnTo>
                    <a:pt x="814" y="144"/>
                  </a:lnTo>
                  <a:lnTo>
                    <a:pt x="814" y="108"/>
                  </a:lnTo>
                  <a:lnTo>
                    <a:pt x="68" y="108"/>
                  </a:lnTo>
                  <a:lnTo>
                    <a:pt x="68" y="144"/>
                  </a:lnTo>
                  <a:lnTo>
                    <a:pt x="0" y="72"/>
                  </a:lnTo>
                  <a:lnTo>
                    <a:pt x="68" y="0"/>
                  </a:lnTo>
                  <a:lnTo>
                    <a:pt x="68" y="36"/>
                  </a:lnTo>
                  <a:lnTo>
                    <a:pt x="814" y="36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456" y="1867"/>
              <a:ext cx="906" cy="186"/>
            </a:xfrm>
            <a:custGeom>
              <a:avLst/>
              <a:gdLst>
                <a:gd name="T0" fmla="*/ 818 w 906"/>
                <a:gd name="T1" fmla="*/ 0 h 186"/>
                <a:gd name="T2" fmla="*/ 906 w 906"/>
                <a:gd name="T3" fmla="*/ 93 h 186"/>
                <a:gd name="T4" fmla="*/ 818 w 906"/>
                <a:gd name="T5" fmla="*/ 186 h 186"/>
                <a:gd name="T6" fmla="*/ 818 w 906"/>
                <a:gd name="T7" fmla="*/ 129 h 186"/>
                <a:gd name="T8" fmla="*/ 826 w 906"/>
                <a:gd name="T9" fmla="*/ 137 h 186"/>
                <a:gd name="T10" fmla="*/ 80 w 906"/>
                <a:gd name="T11" fmla="*/ 137 h 186"/>
                <a:gd name="T12" fmla="*/ 88 w 906"/>
                <a:gd name="T13" fmla="*/ 129 h 186"/>
                <a:gd name="T14" fmla="*/ 88 w 906"/>
                <a:gd name="T15" fmla="*/ 186 h 186"/>
                <a:gd name="T16" fmla="*/ 0 w 906"/>
                <a:gd name="T17" fmla="*/ 93 h 186"/>
                <a:gd name="T18" fmla="*/ 88 w 906"/>
                <a:gd name="T19" fmla="*/ 0 h 186"/>
                <a:gd name="T20" fmla="*/ 88 w 906"/>
                <a:gd name="T21" fmla="*/ 57 h 186"/>
                <a:gd name="T22" fmla="*/ 80 w 906"/>
                <a:gd name="T23" fmla="*/ 48 h 186"/>
                <a:gd name="T24" fmla="*/ 826 w 906"/>
                <a:gd name="T25" fmla="*/ 48 h 186"/>
                <a:gd name="T26" fmla="*/ 818 w 906"/>
                <a:gd name="T27" fmla="*/ 57 h 186"/>
                <a:gd name="T28" fmla="*/ 818 w 906"/>
                <a:gd name="T29" fmla="*/ 0 h 186"/>
                <a:gd name="T30" fmla="*/ 834 w 906"/>
                <a:gd name="T31" fmla="*/ 65 h 186"/>
                <a:gd name="T32" fmla="*/ 72 w 906"/>
                <a:gd name="T33" fmla="*/ 65 h 186"/>
                <a:gd name="T34" fmla="*/ 72 w 906"/>
                <a:gd name="T35" fmla="*/ 21 h 186"/>
                <a:gd name="T36" fmla="*/ 86 w 906"/>
                <a:gd name="T37" fmla="*/ 27 h 186"/>
                <a:gd name="T38" fmla="*/ 17 w 906"/>
                <a:gd name="T39" fmla="*/ 99 h 186"/>
                <a:gd name="T40" fmla="*/ 17 w 906"/>
                <a:gd name="T41" fmla="*/ 87 h 186"/>
                <a:gd name="T42" fmla="*/ 86 w 906"/>
                <a:gd name="T43" fmla="*/ 159 h 186"/>
                <a:gd name="T44" fmla="*/ 72 w 906"/>
                <a:gd name="T45" fmla="*/ 165 h 186"/>
                <a:gd name="T46" fmla="*/ 72 w 906"/>
                <a:gd name="T47" fmla="*/ 120 h 186"/>
                <a:gd name="T48" fmla="*/ 834 w 906"/>
                <a:gd name="T49" fmla="*/ 120 h 186"/>
                <a:gd name="T50" fmla="*/ 834 w 906"/>
                <a:gd name="T51" fmla="*/ 165 h 186"/>
                <a:gd name="T52" fmla="*/ 820 w 906"/>
                <a:gd name="T53" fmla="*/ 159 h 186"/>
                <a:gd name="T54" fmla="*/ 889 w 906"/>
                <a:gd name="T55" fmla="*/ 87 h 186"/>
                <a:gd name="T56" fmla="*/ 889 w 906"/>
                <a:gd name="T57" fmla="*/ 99 h 186"/>
                <a:gd name="T58" fmla="*/ 820 w 906"/>
                <a:gd name="T59" fmla="*/ 27 h 186"/>
                <a:gd name="T60" fmla="*/ 834 w 906"/>
                <a:gd name="T61" fmla="*/ 21 h 186"/>
                <a:gd name="T62" fmla="*/ 834 w 906"/>
                <a:gd name="T63" fmla="*/ 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6" h="186">
                  <a:moveTo>
                    <a:pt x="818" y="0"/>
                  </a:moveTo>
                  <a:lnTo>
                    <a:pt x="906" y="93"/>
                  </a:lnTo>
                  <a:lnTo>
                    <a:pt x="818" y="186"/>
                  </a:lnTo>
                  <a:lnTo>
                    <a:pt x="818" y="129"/>
                  </a:lnTo>
                  <a:lnTo>
                    <a:pt x="826" y="137"/>
                  </a:lnTo>
                  <a:lnTo>
                    <a:pt x="80" y="137"/>
                  </a:lnTo>
                  <a:lnTo>
                    <a:pt x="88" y="129"/>
                  </a:lnTo>
                  <a:lnTo>
                    <a:pt x="88" y="186"/>
                  </a:lnTo>
                  <a:lnTo>
                    <a:pt x="0" y="93"/>
                  </a:lnTo>
                  <a:lnTo>
                    <a:pt x="88" y="0"/>
                  </a:lnTo>
                  <a:lnTo>
                    <a:pt x="88" y="57"/>
                  </a:lnTo>
                  <a:lnTo>
                    <a:pt x="80" y="48"/>
                  </a:lnTo>
                  <a:lnTo>
                    <a:pt x="826" y="48"/>
                  </a:lnTo>
                  <a:lnTo>
                    <a:pt x="818" y="57"/>
                  </a:lnTo>
                  <a:lnTo>
                    <a:pt x="818" y="0"/>
                  </a:lnTo>
                  <a:close/>
                  <a:moveTo>
                    <a:pt x="834" y="65"/>
                  </a:moveTo>
                  <a:lnTo>
                    <a:pt x="72" y="65"/>
                  </a:lnTo>
                  <a:lnTo>
                    <a:pt x="72" y="21"/>
                  </a:lnTo>
                  <a:lnTo>
                    <a:pt x="86" y="27"/>
                  </a:lnTo>
                  <a:lnTo>
                    <a:pt x="17" y="99"/>
                  </a:lnTo>
                  <a:lnTo>
                    <a:pt x="17" y="87"/>
                  </a:lnTo>
                  <a:lnTo>
                    <a:pt x="86" y="159"/>
                  </a:lnTo>
                  <a:lnTo>
                    <a:pt x="72" y="165"/>
                  </a:lnTo>
                  <a:lnTo>
                    <a:pt x="72" y="120"/>
                  </a:lnTo>
                  <a:lnTo>
                    <a:pt x="834" y="120"/>
                  </a:lnTo>
                  <a:lnTo>
                    <a:pt x="834" y="165"/>
                  </a:lnTo>
                  <a:lnTo>
                    <a:pt x="820" y="159"/>
                  </a:lnTo>
                  <a:lnTo>
                    <a:pt x="889" y="87"/>
                  </a:lnTo>
                  <a:lnTo>
                    <a:pt x="889" y="99"/>
                  </a:lnTo>
                  <a:lnTo>
                    <a:pt x="820" y="27"/>
                  </a:lnTo>
                  <a:lnTo>
                    <a:pt x="834" y="21"/>
                  </a:lnTo>
                  <a:lnTo>
                    <a:pt x="834" y="65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108" y="2671"/>
              <a:ext cx="570" cy="305"/>
            </a:xfrm>
            <a:custGeom>
              <a:avLst/>
              <a:gdLst>
                <a:gd name="T0" fmla="*/ 0 w 1664"/>
                <a:gd name="T1" fmla="*/ 136 h 847"/>
                <a:gd name="T2" fmla="*/ 832 w 1664"/>
                <a:gd name="T3" fmla="*/ 136 h 847"/>
                <a:gd name="T4" fmla="*/ 1664 w 1664"/>
                <a:gd name="T5" fmla="*/ 136 h 847"/>
                <a:gd name="T6" fmla="*/ 1664 w 1664"/>
                <a:gd name="T7" fmla="*/ 710 h 847"/>
                <a:gd name="T8" fmla="*/ 832 w 1664"/>
                <a:gd name="T9" fmla="*/ 710 h 847"/>
                <a:gd name="T10" fmla="*/ 0 w 1664"/>
                <a:gd name="T11" fmla="*/ 710 h 847"/>
                <a:gd name="T12" fmla="*/ 0 w 1664"/>
                <a:gd name="T13" fmla="*/ 13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4" h="847">
                  <a:moveTo>
                    <a:pt x="0" y="136"/>
                  </a:moveTo>
                  <a:cubicBezTo>
                    <a:pt x="278" y="0"/>
                    <a:pt x="555" y="273"/>
                    <a:pt x="832" y="136"/>
                  </a:cubicBezTo>
                  <a:cubicBezTo>
                    <a:pt x="1110" y="0"/>
                    <a:pt x="1387" y="273"/>
                    <a:pt x="1664" y="136"/>
                  </a:cubicBezTo>
                  <a:lnTo>
                    <a:pt x="1664" y="710"/>
                  </a:lnTo>
                  <a:cubicBezTo>
                    <a:pt x="1387" y="847"/>
                    <a:pt x="1110" y="574"/>
                    <a:pt x="832" y="710"/>
                  </a:cubicBezTo>
                  <a:cubicBezTo>
                    <a:pt x="555" y="847"/>
                    <a:pt x="278" y="574"/>
                    <a:pt x="0" y="710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C3D6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099" y="2698"/>
              <a:ext cx="587" cy="251"/>
            </a:xfrm>
            <a:custGeom>
              <a:avLst/>
              <a:gdLst>
                <a:gd name="T0" fmla="*/ 67 w 1712"/>
                <a:gd name="T1" fmla="*/ 19 h 699"/>
                <a:gd name="T2" fmla="*/ 178 w 1712"/>
                <a:gd name="T3" fmla="*/ 0 h 699"/>
                <a:gd name="T4" fmla="*/ 446 w 1712"/>
                <a:gd name="T5" fmla="*/ 39 h 699"/>
                <a:gd name="T6" fmla="*/ 648 w 1712"/>
                <a:gd name="T7" fmla="*/ 77 h 699"/>
                <a:gd name="T8" fmla="*/ 747 w 1712"/>
                <a:gd name="T9" fmla="*/ 73 h 699"/>
                <a:gd name="T10" fmla="*/ 899 w 1712"/>
                <a:gd name="T11" fmla="*/ 19 h 699"/>
                <a:gd name="T12" fmla="*/ 1010 w 1712"/>
                <a:gd name="T13" fmla="*/ 0 h 699"/>
                <a:gd name="T14" fmla="*/ 1278 w 1712"/>
                <a:gd name="T15" fmla="*/ 39 h 699"/>
                <a:gd name="T16" fmla="*/ 1480 w 1712"/>
                <a:gd name="T17" fmla="*/ 77 h 699"/>
                <a:gd name="T18" fmla="*/ 1579 w 1712"/>
                <a:gd name="T19" fmla="*/ 73 h 699"/>
                <a:gd name="T20" fmla="*/ 1702 w 1712"/>
                <a:gd name="T21" fmla="*/ 43 h 699"/>
                <a:gd name="T22" fmla="*/ 1697 w 1712"/>
                <a:gd name="T23" fmla="*/ 659 h 699"/>
                <a:gd name="T24" fmla="*/ 1587 w 1712"/>
                <a:gd name="T25" fmla="*/ 694 h 699"/>
                <a:gd name="T26" fmla="*/ 1477 w 1712"/>
                <a:gd name="T27" fmla="*/ 699 h 699"/>
                <a:gd name="T28" fmla="*/ 1163 w 1712"/>
                <a:gd name="T29" fmla="*/ 636 h 699"/>
                <a:gd name="T30" fmla="*/ 963 w 1712"/>
                <a:gd name="T31" fmla="*/ 627 h 699"/>
                <a:gd name="T32" fmla="*/ 865 w 1712"/>
                <a:gd name="T33" fmla="*/ 659 h 699"/>
                <a:gd name="T34" fmla="*/ 755 w 1712"/>
                <a:gd name="T35" fmla="*/ 694 h 699"/>
                <a:gd name="T36" fmla="*/ 645 w 1712"/>
                <a:gd name="T37" fmla="*/ 699 h 699"/>
                <a:gd name="T38" fmla="*/ 331 w 1712"/>
                <a:gd name="T39" fmla="*/ 636 h 699"/>
                <a:gd name="T40" fmla="*/ 131 w 1712"/>
                <a:gd name="T41" fmla="*/ 627 h 699"/>
                <a:gd name="T42" fmla="*/ 33 w 1712"/>
                <a:gd name="T43" fmla="*/ 659 h 699"/>
                <a:gd name="T44" fmla="*/ 0 w 1712"/>
                <a:gd name="T45" fmla="*/ 62 h 699"/>
                <a:gd name="T46" fmla="*/ 67 w 1712"/>
                <a:gd name="T47" fmla="*/ 593 h 699"/>
                <a:gd name="T48" fmla="*/ 181 w 1712"/>
                <a:gd name="T49" fmla="*/ 573 h 699"/>
                <a:gd name="T50" fmla="*/ 446 w 1712"/>
                <a:gd name="T51" fmla="*/ 613 h 699"/>
                <a:gd name="T52" fmla="*/ 648 w 1712"/>
                <a:gd name="T53" fmla="*/ 651 h 699"/>
                <a:gd name="T54" fmla="*/ 747 w 1712"/>
                <a:gd name="T55" fmla="*/ 647 h 699"/>
                <a:gd name="T56" fmla="*/ 899 w 1712"/>
                <a:gd name="T57" fmla="*/ 593 h 699"/>
                <a:gd name="T58" fmla="*/ 1013 w 1712"/>
                <a:gd name="T59" fmla="*/ 573 h 699"/>
                <a:gd name="T60" fmla="*/ 1278 w 1712"/>
                <a:gd name="T61" fmla="*/ 613 h 699"/>
                <a:gd name="T62" fmla="*/ 1480 w 1712"/>
                <a:gd name="T63" fmla="*/ 651 h 699"/>
                <a:gd name="T64" fmla="*/ 1579 w 1712"/>
                <a:gd name="T65" fmla="*/ 647 h 699"/>
                <a:gd name="T66" fmla="*/ 1664 w 1712"/>
                <a:gd name="T67" fmla="*/ 636 h 699"/>
                <a:gd name="T68" fmla="*/ 1642 w 1712"/>
                <a:gd name="T69" fmla="*/ 107 h 699"/>
                <a:gd name="T70" fmla="*/ 1532 w 1712"/>
                <a:gd name="T71" fmla="*/ 125 h 699"/>
                <a:gd name="T72" fmla="*/ 1371 w 1712"/>
                <a:gd name="T73" fmla="*/ 110 h 699"/>
                <a:gd name="T74" fmla="*/ 1064 w 1712"/>
                <a:gd name="T75" fmla="*/ 48 h 699"/>
                <a:gd name="T76" fmla="*/ 914 w 1712"/>
                <a:gd name="T77" fmla="*/ 65 h 699"/>
                <a:gd name="T78" fmla="*/ 810 w 1712"/>
                <a:gd name="T79" fmla="*/ 107 h 699"/>
                <a:gd name="T80" fmla="*/ 700 w 1712"/>
                <a:gd name="T81" fmla="*/ 125 h 699"/>
                <a:gd name="T82" fmla="*/ 539 w 1712"/>
                <a:gd name="T83" fmla="*/ 110 h 699"/>
                <a:gd name="T84" fmla="*/ 232 w 1712"/>
                <a:gd name="T85" fmla="*/ 48 h 699"/>
                <a:gd name="T86" fmla="*/ 82 w 1712"/>
                <a:gd name="T87" fmla="*/ 65 h 699"/>
                <a:gd name="T88" fmla="*/ 48 w 1712"/>
                <a:gd name="T89" fmla="*/ 6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12" h="699">
                  <a:moveTo>
                    <a:pt x="0" y="62"/>
                  </a:moveTo>
                  <a:cubicBezTo>
                    <a:pt x="0" y="53"/>
                    <a:pt x="6" y="44"/>
                    <a:pt x="15" y="40"/>
                  </a:cubicBezTo>
                  <a:lnTo>
                    <a:pt x="67" y="19"/>
                  </a:lnTo>
                  <a:cubicBezTo>
                    <a:pt x="69" y="19"/>
                    <a:pt x="70" y="18"/>
                    <a:pt x="71" y="18"/>
                  </a:cubicBezTo>
                  <a:lnTo>
                    <a:pt x="123" y="6"/>
                  </a:lnTo>
                  <a:lnTo>
                    <a:pt x="178" y="0"/>
                  </a:lnTo>
                  <a:lnTo>
                    <a:pt x="233" y="0"/>
                  </a:lnTo>
                  <a:lnTo>
                    <a:pt x="340" y="15"/>
                  </a:lnTo>
                  <a:lnTo>
                    <a:pt x="446" y="39"/>
                  </a:lnTo>
                  <a:lnTo>
                    <a:pt x="550" y="63"/>
                  </a:lnTo>
                  <a:lnTo>
                    <a:pt x="652" y="78"/>
                  </a:lnTo>
                  <a:lnTo>
                    <a:pt x="648" y="77"/>
                  </a:lnTo>
                  <a:lnTo>
                    <a:pt x="700" y="77"/>
                  </a:lnTo>
                  <a:lnTo>
                    <a:pt x="750" y="73"/>
                  </a:lnTo>
                  <a:lnTo>
                    <a:pt x="747" y="73"/>
                  </a:lnTo>
                  <a:lnTo>
                    <a:pt x="799" y="60"/>
                  </a:lnTo>
                  <a:lnTo>
                    <a:pt x="847" y="40"/>
                  </a:lnTo>
                  <a:lnTo>
                    <a:pt x="899" y="19"/>
                  </a:lnTo>
                  <a:cubicBezTo>
                    <a:pt x="901" y="19"/>
                    <a:pt x="902" y="18"/>
                    <a:pt x="903" y="18"/>
                  </a:cubicBezTo>
                  <a:lnTo>
                    <a:pt x="955" y="6"/>
                  </a:lnTo>
                  <a:lnTo>
                    <a:pt x="1010" y="0"/>
                  </a:lnTo>
                  <a:lnTo>
                    <a:pt x="1065" y="0"/>
                  </a:lnTo>
                  <a:lnTo>
                    <a:pt x="1172" y="15"/>
                  </a:lnTo>
                  <a:lnTo>
                    <a:pt x="1278" y="39"/>
                  </a:lnTo>
                  <a:lnTo>
                    <a:pt x="1382" y="63"/>
                  </a:lnTo>
                  <a:lnTo>
                    <a:pt x="1484" y="78"/>
                  </a:lnTo>
                  <a:lnTo>
                    <a:pt x="1480" y="77"/>
                  </a:lnTo>
                  <a:lnTo>
                    <a:pt x="1532" y="77"/>
                  </a:lnTo>
                  <a:lnTo>
                    <a:pt x="1582" y="73"/>
                  </a:lnTo>
                  <a:lnTo>
                    <a:pt x="1579" y="73"/>
                  </a:lnTo>
                  <a:lnTo>
                    <a:pt x="1631" y="60"/>
                  </a:lnTo>
                  <a:lnTo>
                    <a:pt x="1679" y="40"/>
                  </a:lnTo>
                  <a:cubicBezTo>
                    <a:pt x="1687" y="37"/>
                    <a:pt x="1695" y="38"/>
                    <a:pt x="1702" y="43"/>
                  </a:cubicBezTo>
                  <a:cubicBezTo>
                    <a:pt x="1709" y="47"/>
                    <a:pt x="1712" y="54"/>
                    <a:pt x="1712" y="62"/>
                  </a:cubicBezTo>
                  <a:lnTo>
                    <a:pt x="1712" y="636"/>
                  </a:lnTo>
                  <a:cubicBezTo>
                    <a:pt x="1712" y="646"/>
                    <a:pt x="1707" y="655"/>
                    <a:pt x="1697" y="659"/>
                  </a:cubicBezTo>
                  <a:lnTo>
                    <a:pt x="1645" y="680"/>
                  </a:lnTo>
                  <a:lnTo>
                    <a:pt x="1590" y="694"/>
                  </a:lnTo>
                  <a:cubicBezTo>
                    <a:pt x="1589" y="694"/>
                    <a:pt x="1588" y="694"/>
                    <a:pt x="1587" y="694"/>
                  </a:cubicBezTo>
                  <a:lnTo>
                    <a:pt x="1535" y="699"/>
                  </a:lnTo>
                  <a:lnTo>
                    <a:pt x="1480" y="699"/>
                  </a:lnTo>
                  <a:cubicBezTo>
                    <a:pt x="1479" y="699"/>
                    <a:pt x="1478" y="699"/>
                    <a:pt x="1477" y="699"/>
                  </a:cubicBezTo>
                  <a:lnTo>
                    <a:pt x="1373" y="684"/>
                  </a:lnTo>
                  <a:lnTo>
                    <a:pt x="1267" y="660"/>
                  </a:lnTo>
                  <a:lnTo>
                    <a:pt x="1163" y="636"/>
                  </a:lnTo>
                  <a:lnTo>
                    <a:pt x="1061" y="622"/>
                  </a:lnTo>
                  <a:lnTo>
                    <a:pt x="1012" y="621"/>
                  </a:lnTo>
                  <a:lnTo>
                    <a:pt x="963" y="627"/>
                  </a:lnTo>
                  <a:lnTo>
                    <a:pt x="914" y="639"/>
                  </a:lnTo>
                  <a:lnTo>
                    <a:pt x="917" y="638"/>
                  </a:lnTo>
                  <a:lnTo>
                    <a:pt x="865" y="659"/>
                  </a:lnTo>
                  <a:lnTo>
                    <a:pt x="813" y="680"/>
                  </a:lnTo>
                  <a:lnTo>
                    <a:pt x="758" y="694"/>
                  </a:lnTo>
                  <a:cubicBezTo>
                    <a:pt x="757" y="694"/>
                    <a:pt x="756" y="694"/>
                    <a:pt x="755" y="694"/>
                  </a:cubicBezTo>
                  <a:lnTo>
                    <a:pt x="703" y="699"/>
                  </a:lnTo>
                  <a:lnTo>
                    <a:pt x="648" y="699"/>
                  </a:lnTo>
                  <a:cubicBezTo>
                    <a:pt x="647" y="699"/>
                    <a:pt x="646" y="699"/>
                    <a:pt x="645" y="699"/>
                  </a:cubicBezTo>
                  <a:lnTo>
                    <a:pt x="541" y="684"/>
                  </a:lnTo>
                  <a:lnTo>
                    <a:pt x="435" y="660"/>
                  </a:lnTo>
                  <a:lnTo>
                    <a:pt x="331" y="636"/>
                  </a:lnTo>
                  <a:lnTo>
                    <a:pt x="229" y="622"/>
                  </a:lnTo>
                  <a:lnTo>
                    <a:pt x="180" y="621"/>
                  </a:lnTo>
                  <a:lnTo>
                    <a:pt x="131" y="627"/>
                  </a:lnTo>
                  <a:lnTo>
                    <a:pt x="82" y="639"/>
                  </a:lnTo>
                  <a:lnTo>
                    <a:pt x="85" y="638"/>
                  </a:lnTo>
                  <a:lnTo>
                    <a:pt x="33" y="659"/>
                  </a:lnTo>
                  <a:cubicBezTo>
                    <a:pt x="26" y="662"/>
                    <a:pt x="18" y="661"/>
                    <a:pt x="11" y="656"/>
                  </a:cubicBezTo>
                  <a:cubicBezTo>
                    <a:pt x="4" y="652"/>
                    <a:pt x="0" y="644"/>
                    <a:pt x="0" y="636"/>
                  </a:cubicBezTo>
                  <a:lnTo>
                    <a:pt x="0" y="62"/>
                  </a:lnTo>
                  <a:close/>
                  <a:moveTo>
                    <a:pt x="48" y="636"/>
                  </a:moveTo>
                  <a:lnTo>
                    <a:pt x="15" y="614"/>
                  </a:lnTo>
                  <a:lnTo>
                    <a:pt x="67" y="593"/>
                  </a:lnTo>
                  <a:cubicBezTo>
                    <a:pt x="69" y="593"/>
                    <a:pt x="70" y="592"/>
                    <a:pt x="71" y="592"/>
                  </a:cubicBezTo>
                  <a:lnTo>
                    <a:pt x="126" y="580"/>
                  </a:lnTo>
                  <a:lnTo>
                    <a:pt x="181" y="573"/>
                  </a:lnTo>
                  <a:lnTo>
                    <a:pt x="236" y="575"/>
                  </a:lnTo>
                  <a:lnTo>
                    <a:pt x="342" y="589"/>
                  </a:lnTo>
                  <a:lnTo>
                    <a:pt x="446" y="613"/>
                  </a:lnTo>
                  <a:lnTo>
                    <a:pt x="548" y="637"/>
                  </a:lnTo>
                  <a:lnTo>
                    <a:pt x="652" y="652"/>
                  </a:lnTo>
                  <a:lnTo>
                    <a:pt x="648" y="651"/>
                  </a:lnTo>
                  <a:lnTo>
                    <a:pt x="698" y="652"/>
                  </a:lnTo>
                  <a:lnTo>
                    <a:pt x="750" y="647"/>
                  </a:lnTo>
                  <a:lnTo>
                    <a:pt x="747" y="647"/>
                  </a:lnTo>
                  <a:lnTo>
                    <a:pt x="795" y="635"/>
                  </a:lnTo>
                  <a:lnTo>
                    <a:pt x="847" y="614"/>
                  </a:lnTo>
                  <a:lnTo>
                    <a:pt x="899" y="593"/>
                  </a:lnTo>
                  <a:cubicBezTo>
                    <a:pt x="901" y="593"/>
                    <a:pt x="902" y="592"/>
                    <a:pt x="903" y="592"/>
                  </a:cubicBezTo>
                  <a:lnTo>
                    <a:pt x="958" y="580"/>
                  </a:lnTo>
                  <a:lnTo>
                    <a:pt x="1013" y="573"/>
                  </a:lnTo>
                  <a:lnTo>
                    <a:pt x="1068" y="575"/>
                  </a:lnTo>
                  <a:lnTo>
                    <a:pt x="1174" y="589"/>
                  </a:lnTo>
                  <a:lnTo>
                    <a:pt x="1278" y="613"/>
                  </a:lnTo>
                  <a:lnTo>
                    <a:pt x="1380" y="637"/>
                  </a:lnTo>
                  <a:lnTo>
                    <a:pt x="1484" y="652"/>
                  </a:lnTo>
                  <a:lnTo>
                    <a:pt x="1480" y="651"/>
                  </a:lnTo>
                  <a:lnTo>
                    <a:pt x="1530" y="652"/>
                  </a:lnTo>
                  <a:lnTo>
                    <a:pt x="1582" y="647"/>
                  </a:lnTo>
                  <a:lnTo>
                    <a:pt x="1579" y="647"/>
                  </a:lnTo>
                  <a:lnTo>
                    <a:pt x="1627" y="635"/>
                  </a:lnTo>
                  <a:lnTo>
                    <a:pt x="1679" y="614"/>
                  </a:lnTo>
                  <a:lnTo>
                    <a:pt x="1664" y="636"/>
                  </a:lnTo>
                  <a:lnTo>
                    <a:pt x="1664" y="62"/>
                  </a:lnTo>
                  <a:lnTo>
                    <a:pt x="1697" y="85"/>
                  </a:lnTo>
                  <a:lnTo>
                    <a:pt x="1642" y="107"/>
                  </a:lnTo>
                  <a:lnTo>
                    <a:pt x="1590" y="120"/>
                  </a:lnTo>
                  <a:cubicBezTo>
                    <a:pt x="1589" y="120"/>
                    <a:pt x="1588" y="120"/>
                    <a:pt x="1587" y="120"/>
                  </a:cubicBezTo>
                  <a:lnTo>
                    <a:pt x="1532" y="125"/>
                  </a:lnTo>
                  <a:lnTo>
                    <a:pt x="1480" y="125"/>
                  </a:lnTo>
                  <a:cubicBezTo>
                    <a:pt x="1479" y="125"/>
                    <a:pt x="1478" y="125"/>
                    <a:pt x="1477" y="125"/>
                  </a:cubicBezTo>
                  <a:lnTo>
                    <a:pt x="1371" y="110"/>
                  </a:lnTo>
                  <a:lnTo>
                    <a:pt x="1267" y="86"/>
                  </a:lnTo>
                  <a:lnTo>
                    <a:pt x="1165" y="62"/>
                  </a:lnTo>
                  <a:lnTo>
                    <a:pt x="1064" y="48"/>
                  </a:lnTo>
                  <a:lnTo>
                    <a:pt x="1015" y="47"/>
                  </a:lnTo>
                  <a:lnTo>
                    <a:pt x="966" y="53"/>
                  </a:lnTo>
                  <a:lnTo>
                    <a:pt x="914" y="65"/>
                  </a:lnTo>
                  <a:lnTo>
                    <a:pt x="917" y="64"/>
                  </a:lnTo>
                  <a:lnTo>
                    <a:pt x="865" y="85"/>
                  </a:lnTo>
                  <a:lnTo>
                    <a:pt x="810" y="107"/>
                  </a:lnTo>
                  <a:lnTo>
                    <a:pt x="758" y="120"/>
                  </a:lnTo>
                  <a:cubicBezTo>
                    <a:pt x="757" y="120"/>
                    <a:pt x="756" y="120"/>
                    <a:pt x="755" y="120"/>
                  </a:cubicBezTo>
                  <a:lnTo>
                    <a:pt x="700" y="125"/>
                  </a:lnTo>
                  <a:lnTo>
                    <a:pt x="648" y="125"/>
                  </a:lnTo>
                  <a:cubicBezTo>
                    <a:pt x="647" y="125"/>
                    <a:pt x="646" y="125"/>
                    <a:pt x="645" y="125"/>
                  </a:cubicBezTo>
                  <a:lnTo>
                    <a:pt x="539" y="110"/>
                  </a:lnTo>
                  <a:lnTo>
                    <a:pt x="435" y="86"/>
                  </a:lnTo>
                  <a:lnTo>
                    <a:pt x="333" y="62"/>
                  </a:lnTo>
                  <a:lnTo>
                    <a:pt x="232" y="48"/>
                  </a:lnTo>
                  <a:lnTo>
                    <a:pt x="183" y="47"/>
                  </a:lnTo>
                  <a:lnTo>
                    <a:pt x="134" y="53"/>
                  </a:lnTo>
                  <a:lnTo>
                    <a:pt x="82" y="65"/>
                  </a:lnTo>
                  <a:lnTo>
                    <a:pt x="85" y="64"/>
                  </a:lnTo>
                  <a:lnTo>
                    <a:pt x="33" y="85"/>
                  </a:lnTo>
                  <a:lnTo>
                    <a:pt x="48" y="62"/>
                  </a:lnTo>
                  <a:lnTo>
                    <a:pt x="48" y="636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212" y="2718"/>
              <a:ext cx="4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World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353" y="1983"/>
              <a:ext cx="238" cy="684"/>
            </a:xfrm>
            <a:custGeom>
              <a:avLst/>
              <a:gdLst>
                <a:gd name="T0" fmla="*/ 632 w 695"/>
                <a:gd name="T1" fmla="*/ 11 h 1902"/>
                <a:gd name="T2" fmla="*/ 571 w 695"/>
                <a:gd name="T3" fmla="*/ 45 h 1902"/>
                <a:gd name="T4" fmla="*/ 515 w 695"/>
                <a:gd name="T5" fmla="*/ 99 h 1902"/>
                <a:gd name="T6" fmla="*/ 461 w 695"/>
                <a:gd name="T7" fmla="*/ 170 h 1902"/>
                <a:gd name="T8" fmla="*/ 362 w 695"/>
                <a:gd name="T9" fmla="*/ 360 h 1902"/>
                <a:gd name="T10" fmla="*/ 274 w 695"/>
                <a:gd name="T11" fmla="*/ 603 h 1902"/>
                <a:gd name="T12" fmla="*/ 200 w 695"/>
                <a:gd name="T13" fmla="*/ 889 h 1902"/>
                <a:gd name="T14" fmla="*/ 143 w 695"/>
                <a:gd name="T15" fmla="*/ 1208 h 1902"/>
                <a:gd name="T16" fmla="*/ 97 w 695"/>
                <a:gd name="T17" fmla="*/ 1724 h 1902"/>
                <a:gd name="T18" fmla="*/ 102 w 695"/>
                <a:gd name="T19" fmla="*/ 1854 h 1902"/>
                <a:gd name="T20" fmla="*/ 115 w 695"/>
                <a:gd name="T21" fmla="*/ 1550 h 1902"/>
                <a:gd name="T22" fmla="*/ 177 w 695"/>
                <a:gd name="T23" fmla="*/ 1046 h 1902"/>
                <a:gd name="T24" fmla="*/ 243 w 695"/>
                <a:gd name="T25" fmla="*/ 743 h 1902"/>
                <a:gd name="T26" fmla="*/ 324 w 695"/>
                <a:gd name="T27" fmla="*/ 479 h 1902"/>
                <a:gd name="T28" fmla="*/ 417 w 695"/>
                <a:gd name="T29" fmla="*/ 261 h 1902"/>
                <a:gd name="T30" fmla="*/ 519 w 695"/>
                <a:gd name="T31" fmla="*/ 107 h 1902"/>
                <a:gd name="T32" fmla="*/ 572 w 695"/>
                <a:gd name="T33" fmla="*/ 54 h 1902"/>
                <a:gd name="T34" fmla="*/ 628 w 695"/>
                <a:gd name="T35" fmla="*/ 21 h 1902"/>
                <a:gd name="T36" fmla="*/ 687 w 695"/>
                <a:gd name="T37" fmla="*/ 8 h 1902"/>
                <a:gd name="T38" fmla="*/ 689 w 695"/>
                <a:gd name="T39" fmla="*/ 16 h 1902"/>
                <a:gd name="T40" fmla="*/ 632 w 695"/>
                <a:gd name="T41" fmla="*/ 28 h 1902"/>
                <a:gd name="T42" fmla="*/ 578 w 695"/>
                <a:gd name="T43" fmla="*/ 60 h 1902"/>
                <a:gd name="T44" fmla="*/ 525 w 695"/>
                <a:gd name="T45" fmla="*/ 112 h 1902"/>
                <a:gd name="T46" fmla="*/ 424 w 695"/>
                <a:gd name="T47" fmla="*/ 265 h 1902"/>
                <a:gd name="T48" fmla="*/ 331 w 695"/>
                <a:gd name="T49" fmla="*/ 482 h 1902"/>
                <a:gd name="T50" fmla="*/ 251 w 695"/>
                <a:gd name="T51" fmla="*/ 745 h 1902"/>
                <a:gd name="T52" fmla="*/ 185 w 695"/>
                <a:gd name="T53" fmla="*/ 1048 h 1902"/>
                <a:gd name="T54" fmla="*/ 123 w 695"/>
                <a:gd name="T55" fmla="*/ 1551 h 1902"/>
                <a:gd name="T56" fmla="*/ 110 w 695"/>
                <a:gd name="T57" fmla="*/ 1854 h 1902"/>
                <a:gd name="T58" fmla="*/ 128 w 695"/>
                <a:gd name="T59" fmla="*/ 1726 h 1902"/>
                <a:gd name="T60" fmla="*/ 174 w 695"/>
                <a:gd name="T61" fmla="*/ 1213 h 1902"/>
                <a:gd name="T62" fmla="*/ 231 w 695"/>
                <a:gd name="T63" fmla="*/ 896 h 1902"/>
                <a:gd name="T64" fmla="*/ 304 w 695"/>
                <a:gd name="T65" fmla="*/ 613 h 1902"/>
                <a:gd name="T66" fmla="*/ 391 w 695"/>
                <a:gd name="T67" fmla="*/ 374 h 1902"/>
                <a:gd name="T68" fmla="*/ 487 w 695"/>
                <a:gd name="T69" fmla="*/ 189 h 1902"/>
                <a:gd name="T70" fmla="*/ 588 w 695"/>
                <a:gd name="T71" fmla="*/ 72 h 1902"/>
                <a:gd name="T72" fmla="*/ 692 w 695"/>
                <a:gd name="T73" fmla="*/ 31 h 1902"/>
                <a:gd name="T74" fmla="*/ 694 w 695"/>
                <a:gd name="T75" fmla="*/ 39 h 1902"/>
                <a:gd name="T76" fmla="*/ 593 w 695"/>
                <a:gd name="T77" fmla="*/ 78 h 1902"/>
                <a:gd name="T78" fmla="*/ 493 w 695"/>
                <a:gd name="T79" fmla="*/ 194 h 1902"/>
                <a:gd name="T80" fmla="*/ 398 w 695"/>
                <a:gd name="T81" fmla="*/ 377 h 1902"/>
                <a:gd name="T82" fmla="*/ 312 w 695"/>
                <a:gd name="T83" fmla="*/ 616 h 1902"/>
                <a:gd name="T84" fmla="*/ 239 w 695"/>
                <a:gd name="T85" fmla="*/ 898 h 1902"/>
                <a:gd name="T86" fmla="*/ 182 w 695"/>
                <a:gd name="T87" fmla="*/ 1214 h 1902"/>
                <a:gd name="T88" fmla="*/ 136 w 695"/>
                <a:gd name="T89" fmla="*/ 1726 h 1902"/>
                <a:gd name="T90" fmla="*/ 142 w 695"/>
                <a:gd name="T91" fmla="*/ 1854 h 1902"/>
                <a:gd name="T92" fmla="*/ 154 w 695"/>
                <a:gd name="T93" fmla="*/ 1554 h 1902"/>
                <a:gd name="T94" fmla="*/ 216 w 695"/>
                <a:gd name="T95" fmla="*/ 1054 h 1902"/>
                <a:gd name="T96" fmla="*/ 282 w 695"/>
                <a:gd name="T97" fmla="*/ 754 h 1902"/>
                <a:gd name="T98" fmla="*/ 361 w 695"/>
                <a:gd name="T99" fmla="*/ 493 h 1902"/>
                <a:gd name="T100" fmla="*/ 451 w 695"/>
                <a:gd name="T101" fmla="*/ 282 h 1902"/>
                <a:gd name="T102" fmla="*/ 550 w 695"/>
                <a:gd name="T103" fmla="*/ 132 h 1902"/>
                <a:gd name="T104" fmla="*/ 645 w 695"/>
                <a:gd name="T105" fmla="*/ 57 h 1902"/>
                <a:gd name="T106" fmla="*/ 694 w 695"/>
                <a:gd name="T107" fmla="*/ 39 h 1902"/>
                <a:gd name="T108" fmla="*/ 117 w 695"/>
                <a:gd name="T109" fmla="*/ 1902 h 1902"/>
                <a:gd name="T110" fmla="*/ 227 w 695"/>
                <a:gd name="T111" fmla="*/ 1675 h 1902"/>
                <a:gd name="T112" fmla="*/ 98 w 695"/>
                <a:gd name="T113" fmla="*/ 1842 h 1902"/>
                <a:gd name="T114" fmla="*/ 49 w 695"/>
                <a:gd name="T115" fmla="*/ 1681 h 1902"/>
                <a:gd name="T116" fmla="*/ 7 w 695"/>
                <a:gd name="T117" fmla="*/ 1704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902">
                  <a:moveTo>
                    <a:pt x="686" y="0"/>
                  </a:moveTo>
                  <a:lnTo>
                    <a:pt x="632" y="11"/>
                  </a:lnTo>
                  <a:cubicBezTo>
                    <a:pt x="629" y="11"/>
                    <a:pt x="627" y="12"/>
                    <a:pt x="624" y="14"/>
                  </a:cubicBezTo>
                  <a:lnTo>
                    <a:pt x="571" y="45"/>
                  </a:lnTo>
                  <a:cubicBezTo>
                    <a:pt x="570" y="46"/>
                    <a:pt x="568" y="47"/>
                    <a:pt x="567" y="48"/>
                  </a:cubicBezTo>
                  <a:lnTo>
                    <a:pt x="515" y="99"/>
                  </a:lnTo>
                  <a:cubicBezTo>
                    <a:pt x="514" y="100"/>
                    <a:pt x="513" y="101"/>
                    <a:pt x="512" y="102"/>
                  </a:cubicBezTo>
                  <a:lnTo>
                    <a:pt x="461" y="170"/>
                  </a:lnTo>
                  <a:lnTo>
                    <a:pt x="410" y="257"/>
                  </a:lnTo>
                  <a:lnTo>
                    <a:pt x="362" y="360"/>
                  </a:lnTo>
                  <a:lnTo>
                    <a:pt x="316" y="476"/>
                  </a:lnTo>
                  <a:lnTo>
                    <a:pt x="274" y="603"/>
                  </a:lnTo>
                  <a:lnTo>
                    <a:pt x="235" y="741"/>
                  </a:lnTo>
                  <a:lnTo>
                    <a:pt x="200" y="889"/>
                  </a:lnTo>
                  <a:lnTo>
                    <a:pt x="169" y="1045"/>
                  </a:lnTo>
                  <a:lnTo>
                    <a:pt x="143" y="1208"/>
                  </a:lnTo>
                  <a:lnTo>
                    <a:pt x="107" y="1549"/>
                  </a:lnTo>
                  <a:lnTo>
                    <a:pt x="97" y="1724"/>
                  </a:lnTo>
                  <a:lnTo>
                    <a:pt x="94" y="1854"/>
                  </a:lnTo>
                  <a:lnTo>
                    <a:pt x="102" y="1854"/>
                  </a:lnTo>
                  <a:lnTo>
                    <a:pt x="104" y="1725"/>
                  </a:lnTo>
                  <a:lnTo>
                    <a:pt x="115" y="1550"/>
                  </a:lnTo>
                  <a:lnTo>
                    <a:pt x="151" y="1209"/>
                  </a:lnTo>
                  <a:lnTo>
                    <a:pt x="177" y="1046"/>
                  </a:lnTo>
                  <a:lnTo>
                    <a:pt x="208" y="891"/>
                  </a:lnTo>
                  <a:lnTo>
                    <a:pt x="243" y="743"/>
                  </a:lnTo>
                  <a:lnTo>
                    <a:pt x="281" y="605"/>
                  </a:lnTo>
                  <a:lnTo>
                    <a:pt x="324" y="479"/>
                  </a:lnTo>
                  <a:lnTo>
                    <a:pt x="369" y="364"/>
                  </a:lnTo>
                  <a:lnTo>
                    <a:pt x="417" y="261"/>
                  </a:lnTo>
                  <a:lnTo>
                    <a:pt x="468" y="175"/>
                  </a:lnTo>
                  <a:lnTo>
                    <a:pt x="519" y="107"/>
                  </a:lnTo>
                  <a:cubicBezTo>
                    <a:pt x="519" y="106"/>
                    <a:pt x="520" y="106"/>
                    <a:pt x="520" y="105"/>
                  </a:cubicBezTo>
                  <a:lnTo>
                    <a:pt x="572" y="54"/>
                  </a:lnTo>
                  <a:cubicBezTo>
                    <a:pt x="573" y="53"/>
                    <a:pt x="574" y="52"/>
                    <a:pt x="575" y="52"/>
                  </a:cubicBezTo>
                  <a:lnTo>
                    <a:pt x="628" y="21"/>
                  </a:lnTo>
                  <a:cubicBezTo>
                    <a:pt x="630" y="20"/>
                    <a:pt x="632" y="19"/>
                    <a:pt x="633" y="19"/>
                  </a:cubicBezTo>
                  <a:lnTo>
                    <a:pt x="687" y="8"/>
                  </a:lnTo>
                  <a:lnTo>
                    <a:pt x="686" y="0"/>
                  </a:lnTo>
                  <a:close/>
                  <a:moveTo>
                    <a:pt x="689" y="16"/>
                  </a:moveTo>
                  <a:lnTo>
                    <a:pt x="635" y="27"/>
                  </a:lnTo>
                  <a:cubicBezTo>
                    <a:pt x="634" y="27"/>
                    <a:pt x="633" y="27"/>
                    <a:pt x="632" y="28"/>
                  </a:cubicBezTo>
                  <a:lnTo>
                    <a:pt x="579" y="59"/>
                  </a:lnTo>
                  <a:cubicBezTo>
                    <a:pt x="579" y="59"/>
                    <a:pt x="578" y="59"/>
                    <a:pt x="578" y="60"/>
                  </a:cubicBezTo>
                  <a:lnTo>
                    <a:pt x="526" y="111"/>
                  </a:lnTo>
                  <a:cubicBezTo>
                    <a:pt x="526" y="111"/>
                    <a:pt x="525" y="111"/>
                    <a:pt x="525" y="112"/>
                  </a:cubicBezTo>
                  <a:lnTo>
                    <a:pt x="474" y="180"/>
                  </a:lnTo>
                  <a:lnTo>
                    <a:pt x="424" y="265"/>
                  </a:lnTo>
                  <a:lnTo>
                    <a:pt x="376" y="367"/>
                  </a:lnTo>
                  <a:lnTo>
                    <a:pt x="331" y="482"/>
                  </a:lnTo>
                  <a:lnTo>
                    <a:pt x="289" y="608"/>
                  </a:lnTo>
                  <a:lnTo>
                    <a:pt x="251" y="745"/>
                  </a:lnTo>
                  <a:lnTo>
                    <a:pt x="216" y="893"/>
                  </a:lnTo>
                  <a:lnTo>
                    <a:pt x="185" y="1048"/>
                  </a:lnTo>
                  <a:lnTo>
                    <a:pt x="159" y="1210"/>
                  </a:lnTo>
                  <a:lnTo>
                    <a:pt x="123" y="1551"/>
                  </a:lnTo>
                  <a:lnTo>
                    <a:pt x="112" y="1725"/>
                  </a:lnTo>
                  <a:lnTo>
                    <a:pt x="110" y="1854"/>
                  </a:lnTo>
                  <a:lnTo>
                    <a:pt x="126" y="1854"/>
                  </a:lnTo>
                  <a:lnTo>
                    <a:pt x="128" y="1726"/>
                  </a:lnTo>
                  <a:lnTo>
                    <a:pt x="138" y="1552"/>
                  </a:lnTo>
                  <a:lnTo>
                    <a:pt x="174" y="1213"/>
                  </a:lnTo>
                  <a:lnTo>
                    <a:pt x="200" y="1051"/>
                  </a:lnTo>
                  <a:lnTo>
                    <a:pt x="231" y="896"/>
                  </a:lnTo>
                  <a:lnTo>
                    <a:pt x="266" y="750"/>
                  </a:lnTo>
                  <a:lnTo>
                    <a:pt x="304" y="613"/>
                  </a:lnTo>
                  <a:lnTo>
                    <a:pt x="346" y="487"/>
                  </a:lnTo>
                  <a:lnTo>
                    <a:pt x="391" y="374"/>
                  </a:lnTo>
                  <a:lnTo>
                    <a:pt x="437" y="274"/>
                  </a:lnTo>
                  <a:lnTo>
                    <a:pt x="487" y="189"/>
                  </a:lnTo>
                  <a:lnTo>
                    <a:pt x="538" y="122"/>
                  </a:lnTo>
                  <a:lnTo>
                    <a:pt x="588" y="72"/>
                  </a:lnTo>
                  <a:lnTo>
                    <a:pt x="639" y="42"/>
                  </a:lnTo>
                  <a:lnTo>
                    <a:pt x="692" y="31"/>
                  </a:lnTo>
                  <a:lnTo>
                    <a:pt x="689" y="16"/>
                  </a:lnTo>
                  <a:close/>
                  <a:moveTo>
                    <a:pt x="694" y="39"/>
                  </a:moveTo>
                  <a:lnTo>
                    <a:pt x="642" y="50"/>
                  </a:lnTo>
                  <a:lnTo>
                    <a:pt x="593" y="78"/>
                  </a:lnTo>
                  <a:lnTo>
                    <a:pt x="544" y="127"/>
                  </a:lnTo>
                  <a:lnTo>
                    <a:pt x="493" y="194"/>
                  </a:lnTo>
                  <a:lnTo>
                    <a:pt x="444" y="278"/>
                  </a:lnTo>
                  <a:lnTo>
                    <a:pt x="398" y="377"/>
                  </a:lnTo>
                  <a:lnTo>
                    <a:pt x="353" y="490"/>
                  </a:lnTo>
                  <a:lnTo>
                    <a:pt x="312" y="616"/>
                  </a:lnTo>
                  <a:lnTo>
                    <a:pt x="274" y="752"/>
                  </a:lnTo>
                  <a:lnTo>
                    <a:pt x="239" y="898"/>
                  </a:lnTo>
                  <a:lnTo>
                    <a:pt x="208" y="1053"/>
                  </a:lnTo>
                  <a:lnTo>
                    <a:pt x="182" y="1214"/>
                  </a:lnTo>
                  <a:lnTo>
                    <a:pt x="146" y="1553"/>
                  </a:lnTo>
                  <a:lnTo>
                    <a:pt x="136" y="1726"/>
                  </a:lnTo>
                  <a:lnTo>
                    <a:pt x="134" y="1854"/>
                  </a:lnTo>
                  <a:lnTo>
                    <a:pt x="142" y="1854"/>
                  </a:lnTo>
                  <a:lnTo>
                    <a:pt x="144" y="1727"/>
                  </a:lnTo>
                  <a:lnTo>
                    <a:pt x="154" y="1554"/>
                  </a:lnTo>
                  <a:lnTo>
                    <a:pt x="190" y="1215"/>
                  </a:lnTo>
                  <a:lnTo>
                    <a:pt x="216" y="1054"/>
                  </a:lnTo>
                  <a:lnTo>
                    <a:pt x="247" y="900"/>
                  </a:lnTo>
                  <a:lnTo>
                    <a:pt x="282" y="754"/>
                  </a:lnTo>
                  <a:lnTo>
                    <a:pt x="319" y="618"/>
                  </a:lnTo>
                  <a:lnTo>
                    <a:pt x="361" y="493"/>
                  </a:lnTo>
                  <a:lnTo>
                    <a:pt x="405" y="381"/>
                  </a:lnTo>
                  <a:lnTo>
                    <a:pt x="451" y="282"/>
                  </a:lnTo>
                  <a:lnTo>
                    <a:pt x="500" y="199"/>
                  </a:lnTo>
                  <a:lnTo>
                    <a:pt x="550" y="132"/>
                  </a:lnTo>
                  <a:lnTo>
                    <a:pt x="598" y="85"/>
                  </a:lnTo>
                  <a:lnTo>
                    <a:pt x="645" y="57"/>
                  </a:lnTo>
                  <a:lnTo>
                    <a:pt x="695" y="47"/>
                  </a:lnTo>
                  <a:lnTo>
                    <a:pt x="694" y="39"/>
                  </a:lnTo>
                  <a:close/>
                  <a:moveTo>
                    <a:pt x="7" y="1704"/>
                  </a:moveTo>
                  <a:lnTo>
                    <a:pt x="117" y="1902"/>
                  </a:lnTo>
                  <a:lnTo>
                    <a:pt x="235" y="1708"/>
                  </a:lnTo>
                  <a:cubicBezTo>
                    <a:pt x="242" y="1697"/>
                    <a:pt x="238" y="1682"/>
                    <a:pt x="227" y="1675"/>
                  </a:cubicBezTo>
                  <a:cubicBezTo>
                    <a:pt x="215" y="1668"/>
                    <a:pt x="201" y="1672"/>
                    <a:pt x="194" y="1683"/>
                  </a:cubicBezTo>
                  <a:lnTo>
                    <a:pt x="98" y="1842"/>
                  </a:lnTo>
                  <a:lnTo>
                    <a:pt x="139" y="1842"/>
                  </a:lnTo>
                  <a:lnTo>
                    <a:pt x="49" y="1681"/>
                  </a:lnTo>
                  <a:cubicBezTo>
                    <a:pt x="42" y="1669"/>
                    <a:pt x="28" y="1665"/>
                    <a:pt x="16" y="1671"/>
                  </a:cubicBezTo>
                  <a:cubicBezTo>
                    <a:pt x="4" y="1678"/>
                    <a:pt x="0" y="1693"/>
                    <a:pt x="7" y="1704"/>
                  </a:cubicBez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2678" y="2812"/>
              <a:ext cx="896" cy="456"/>
            </a:xfrm>
            <a:custGeom>
              <a:avLst/>
              <a:gdLst>
                <a:gd name="T0" fmla="*/ 484 w 2615"/>
                <a:gd name="T1" fmla="*/ 50 h 1270"/>
                <a:gd name="T2" fmla="*/ 998 w 2615"/>
                <a:gd name="T3" fmla="*/ 221 h 1270"/>
                <a:gd name="T4" fmla="*/ 1260 w 2615"/>
                <a:gd name="T5" fmla="*/ 416 h 1270"/>
                <a:gd name="T6" fmla="*/ 1323 w 2615"/>
                <a:gd name="T7" fmla="*/ 527 h 1270"/>
                <a:gd name="T8" fmla="*/ 1358 w 2615"/>
                <a:gd name="T9" fmla="*/ 683 h 1270"/>
                <a:gd name="T10" fmla="*/ 1562 w 2615"/>
                <a:gd name="T11" fmla="*/ 873 h 1270"/>
                <a:gd name="T12" fmla="*/ 1921 w 2615"/>
                <a:gd name="T13" fmla="*/ 1028 h 1270"/>
                <a:gd name="T14" fmla="*/ 2568 w 2615"/>
                <a:gd name="T15" fmla="*/ 1129 h 1270"/>
                <a:gd name="T16" fmla="*/ 2138 w 2615"/>
                <a:gd name="T17" fmla="*/ 1090 h 1270"/>
                <a:gd name="T18" fmla="*/ 1636 w 2615"/>
                <a:gd name="T19" fmla="*/ 922 h 1270"/>
                <a:gd name="T20" fmla="*/ 1385 w 2615"/>
                <a:gd name="T21" fmla="*/ 736 h 1270"/>
                <a:gd name="T22" fmla="*/ 1316 w 2615"/>
                <a:gd name="T23" fmla="*/ 534 h 1270"/>
                <a:gd name="T24" fmla="*/ 1256 w 2615"/>
                <a:gd name="T25" fmla="*/ 423 h 1270"/>
                <a:gd name="T26" fmla="*/ 1074 w 2615"/>
                <a:gd name="T27" fmla="*/ 272 h 1270"/>
                <a:gd name="T28" fmla="*/ 705 w 2615"/>
                <a:gd name="T29" fmla="*/ 113 h 1270"/>
                <a:gd name="T30" fmla="*/ 1 w 2615"/>
                <a:gd name="T31" fmla="*/ 8 h 1270"/>
                <a:gd name="T32" fmla="*/ 245 w 2615"/>
                <a:gd name="T33" fmla="*/ 29 h 1270"/>
                <a:gd name="T34" fmla="*/ 902 w 2615"/>
                <a:gd name="T35" fmla="*/ 194 h 1270"/>
                <a:gd name="T36" fmla="*/ 1201 w 2615"/>
                <a:gd name="T37" fmla="*/ 376 h 1270"/>
                <a:gd name="T38" fmla="*/ 1286 w 2615"/>
                <a:gd name="T39" fmla="*/ 481 h 1270"/>
                <a:gd name="T40" fmla="*/ 1323 w 2615"/>
                <a:gd name="T41" fmla="*/ 640 h 1270"/>
                <a:gd name="T42" fmla="*/ 1485 w 2615"/>
                <a:gd name="T43" fmla="*/ 839 h 1270"/>
                <a:gd name="T44" fmla="*/ 1814 w 2615"/>
                <a:gd name="T45" fmla="*/ 1008 h 1270"/>
                <a:gd name="T46" fmla="*/ 2493 w 2615"/>
                <a:gd name="T47" fmla="*/ 1143 h 1270"/>
                <a:gd name="T48" fmla="*/ 2369 w 2615"/>
                <a:gd name="T49" fmla="*/ 1149 h 1270"/>
                <a:gd name="T50" fmla="*/ 1713 w 2615"/>
                <a:gd name="T51" fmla="*/ 985 h 1270"/>
                <a:gd name="T52" fmla="*/ 1414 w 2615"/>
                <a:gd name="T53" fmla="*/ 802 h 1270"/>
                <a:gd name="T54" fmla="*/ 1329 w 2615"/>
                <a:gd name="T55" fmla="*/ 697 h 1270"/>
                <a:gd name="T56" fmla="*/ 1293 w 2615"/>
                <a:gd name="T57" fmla="*/ 539 h 1270"/>
                <a:gd name="T58" fmla="*/ 1132 w 2615"/>
                <a:gd name="T59" fmla="*/ 340 h 1270"/>
                <a:gd name="T60" fmla="*/ 801 w 2615"/>
                <a:gd name="T61" fmla="*/ 171 h 1270"/>
                <a:gd name="T62" fmla="*/ 122 w 2615"/>
                <a:gd name="T63" fmla="*/ 35 h 1270"/>
                <a:gd name="T64" fmla="*/ 122 w 2615"/>
                <a:gd name="T65" fmla="*/ 43 h 1270"/>
                <a:gd name="T66" fmla="*/ 798 w 2615"/>
                <a:gd name="T67" fmla="*/ 179 h 1270"/>
                <a:gd name="T68" fmla="*/ 1128 w 2615"/>
                <a:gd name="T69" fmla="*/ 347 h 1270"/>
                <a:gd name="T70" fmla="*/ 1285 w 2615"/>
                <a:gd name="T71" fmla="*/ 541 h 1270"/>
                <a:gd name="T72" fmla="*/ 1322 w 2615"/>
                <a:gd name="T73" fmla="*/ 700 h 1270"/>
                <a:gd name="T74" fmla="*/ 1408 w 2615"/>
                <a:gd name="T75" fmla="*/ 807 h 1270"/>
                <a:gd name="T76" fmla="*/ 1710 w 2615"/>
                <a:gd name="T77" fmla="*/ 992 h 1270"/>
                <a:gd name="T78" fmla="*/ 2368 w 2615"/>
                <a:gd name="T79" fmla="*/ 1157 h 1270"/>
                <a:gd name="T80" fmla="*/ 2491 w 2615"/>
                <a:gd name="T81" fmla="*/ 1175 h 1270"/>
                <a:gd name="T82" fmla="*/ 1803 w 2615"/>
                <a:gd name="T83" fmla="*/ 1038 h 1270"/>
                <a:gd name="T84" fmla="*/ 1464 w 2615"/>
                <a:gd name="T85" fmla="*/ 864 h 1270"/>
                <a:gd name="T86" fmla="*/ 1317 w 2615"/>
                <a:gd name="T87" fmla="*/ 708 h 1270"/>
                <a:gd name="T88" fmla="*/ 1284 w 2615"/>
                <a:gd name="T89" fmla="*/ 593 h 1270"/>
                <a:gd name="T90" fmla="*/ 1180 w 2615"/>
                <a:gd name="T91" fmla="*/ 401 h 1270"/>
                <a:gd name="T92" fmla="*/ 891 w 2615"/>
                <a:gd name="T93" fmla="*/ 224 h 1270"/>
                <a:gd name="T94" fmla="*/ 243 w 2615"/>
                <a:gd name="T95" fmla="*/ 61 h 1270"/>
                <a:gd name="T96" fmla="*/ 2422 w 2615"/>
                <a:gd name="T97" fmla="*/ 1036 h 1270"/>
                <a:gd name="T98" fmla="*/ 2393 w 2615"/>
                <a:gd name="T99" fmla="*/ 1222 h 1270"/>
                <a:gd name="T100" fmla="*/ 2389 w 2615"/>
                <a:gd name="T101" fmla="*/ 1043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15" h="1270">
                  <a:moveTo>
                    <a:pt x="1" y="0"/>
                  </a:moveTo>
                  <a:lnTo>
                    <a:pt x="123" y="3"/>
                  </a:lnTo>
                  <a:lnTo>
                    <a:pt x="246" y="14"/>
                  </a:lnTo>
                  <a:lnTo>
                    <a:pt x="484" y="50"/>
                  </a:lnTo>
                  <a:lnTo>
                    <a:pt x="707" y="105"/>
                  </a:lnTo>
                  <a:lnTo>
                    <a:pt x="811" y="141"/>
                  </a:lnTo>
                  <a:lnTo>
                    <a:pt x="908" y="179"/>
                  </a:lnTo>
                  <a:lnTo>
                    <a:pt x="998" y="221"/>
                  </a:lnTo>
                  <a:lnTo>
                    <a:pt x="1078" y="266"/>
                  </a:lnTo>
                  <a:lnTo>
                    <a:pt x="1150" y="314"/>
                  </a:lnTo>
                  <a:lnTo>
                    <a:pt x="1211" y="364"/>
                  </a:lnTo>
                  <a:lnTo>
                    <a:pt x="1260" y="416"/>
                  </a:lnTo>
                  <a:cubicBezTo>
                    <a:pt x="1261" y="417"/>
                    <a:pt x="1262" y="418"/>
                    <a:pt x="1262" y="419"/>
                  </a:cubicBezTo>
                  <a:lnTo>
                    <a:pt x="1298" y="471"/>
                  </a:lnTo>
                  <a:cubicBezTo>
                    <a:pt x="1299" y="472"/>
                    <a:pt x="1300" y="474"/>
                    <a:pt x="1301" y="475"/>
                  </a:cubicBezTo>
                  <a:lnTo>
                    <a:pt x="1323" y="527"/>
                  </a:lnTo>
                  <a:cubicBezTo>
                    <a:pt x="1323" y="529"/>
                    <a:pt x="1324" y="531"/>
                    <a:pt x="1324" y="533"/>
                  </a:cubicBezTo>
                  <a:lnTo>
                    <a:pt x="1331" y="586"/>
                  </a:lnTo>
                  <a:lnTo>
                    <a:pt x="1339" y="636"/>
                  </a:lnTo>
                  <a:lnTo>
                    <a:pt x="1358" y="683"/>
                  </a:lnTo>
                  <a:lnTo>
                    <a:pt x="1391" y="731"/>
                  </a:lnTo>
                  <a:lnTo>
                    <a:pt x="1437" y="780"/>
                  </a:lnTo>
                  <a:lnTo>
                    <a:pt x="1495" y="827"/>
                  </a:lnTo>
                  <a:lnTo>
                    <a:pt x="1562" y="873"/>
                  </a:lnTo>
                  <a:lnTo>
                    <a:pt x="1640" y="915"/>
                  </a:lnTo>
                  <a:lnTo>
                    <a:pt x="1727" y="956"/>
                  </a:lnTo>
                  <a:lnTo>
                    <a:pt x="1820" y="993"/>
                  </a:lnTo>
                  <a:lnTo>
                    <a:pt x="1921" y="1028"/>
                  </a:lnTo>
                  <a:lnTo>
                    <a:pt x="2140" y="1082"/>
                  </a:lnTo>
                  <a:lnTo>
                    <a:pt x="2374" y="1118"/>
                  </a:lnTo>
                  <a:lnTo>
                    <a:pt x="2494" y="1128"/>
                  </a:lnTo>
                  <a:lnTo>
                    <a:pt x="2568" y="1129"/>
                  </a:lnTo>
                  <a:lnTo>
                    <a:pt x="2567" y="1137"/>
                  </a:lnTo>
                  <a:lnTo>
                    <a:pt x="2494" y="1136"/>
                  </a:lnTo>
                  <a:lnTo>
                    <a:pt x="2373" y="1126"/>
                  </a:lnTo>
                  <a:lnTo>
                    <a:pt x="2138" y="1090"/>
                  </a:lnTo>
                  <a:lnTo>
                    <a:pt x="1919" y="1035"/>
                  </a:lnTo>
                  <a:lnTo>
                    <a:pt x="1817" y="1001"/>
                  </a:lnTo>
                  <a:lnTo>
                    <a:pt x="1723" y="963"/>
                  </a:lnTo>
                  <a:lnTo>
                    <a:pt x="1636" y="922"/>
                  </a:lnTo>
                  <a:lnTo>
                    <a:pt x="1557" y="879"/>
                  </a:lnTo>
                  <a:lnTo>
                    <a:pt x="1490" y="833"/>
                  </a:lnTo>
                  <a:lnTo>
                    <a:pt x="1431" y="786"/>
                  </a:lnTo>
                  <a:lnTo>
                    <a:pt x="1385" y="736"/>
                  </a:lnTo>
                  <a:lnTo>
                    <a:pt x="1351" y="687"/>
                  </a:lnTo>
                  <a:lnTo>
                    <a:pt x="1331" y="638"/>
                  </a:lnTo>
                  <a:lnTo>
                    <a:pt x="1323" y="587"/>
                  </a:lnTo>
                  <a:lnTo>
                    <a:pt x="1316" y="534"/>
                  </a:lnTo>
                  <a:cubicBezTo>
                    <a:pt x="1316" y="533"/>
                    <a:pt x="1316" y="532"/>
                    <a:pt x="1315" y="530"/>
                  </a:cubicBezTo>
                  <a:lnTo>
                    <a:pt x="1293" y="478"/>
                  </a:lnTo>
                  <a:cubicBezTo>
                    <a:pt x="1293" y="477"/>
                    <a:pt x="1292" y="476"/>
                    <a:pt x="1292" y="475"/>
                  </a:cubicBezTo>
                  <a:lnTo>
                    <a:pt x="1256" y="423"/>
                  </a:lnTo>
                  <a:cubicBezTo>
                    <a:pt x="1255" y="423"/>
                    <a:pt x="1255" y="422"/>
                    <a:pt x="1254" y="422"/>
                  </a:cubicBezTo>
                  <a:lnTo>
                    <a:pt x="1206" y="370"/>
                  </a:lnTo>
                  <a:lnTo>
                    <a:pt x="1145" y="320"/>
                  </a:lnTo>
                  <a:lnTo>
                    <a:pt x="1074" y="272"/>
                  </a:lnTo>
                  <a:lnTo>
                    <a:pt x="994" y="228"/>
                  </a:lnTo>
                  <a:lnTo>
                    <a:pt x="905" y="187"/>
                  </a:lnTo>
                  <a:lnTo>
                    <a:pt x="809" y="148"/>
                  </a:lnTo>
                  <a:lnTo>
                    <a:pt x="705" y="113"/>
                  </a:lnTo>
                  <a:lnTo>
                    <a:pt x="483" y="58"/>
                  </a:lnTo>
                  <a:lnTo>
                    <a:pt x="246" y="22"/>
                  </a:lnTo>
                  <a:lnTo>
                    <a:pt x="123" y="11"/>
                  </a:lnTo>
                  <a:lnTo>
                    <a:pt x="1" y="8"/>
                  </a:lnTo>
                  <a:lnTo>
                    <a:pt x="1" y="0"/>
                  </a:lnTo>
                  <a:close/>
                  <a:moveTo>
                    <a:pt x="1" y="16"/>
                  </a:moveTo>
                  <a:lnTo>
                    <a:pt x="123" y="19"/>
                  </a:lnTo>
                  <a:lnTo>
                    <a:pt x="245" y="29"/>
                  </a:lnTo>
                  <a:lnTo>
                    <a:pt x="482" y="66"/>
                  </a:lnTo>
                  <a:lnTo>
                    <a:pt x="703" y="121"/>
                  </a:lnTo>
                  <a:lnTo>
                    <a:pt x="806" y="156"/>
                  </a:lnTo>
                  <a:lnTo>
                    <a:pt x="902" y="194"/>
                  </a:lnTo>
                  <a:lnTo>
                    <a:pt x="991" y="235"/>
                  </a:lnTo>
                  <a:lnTo>
                    <a:pt x="1070" y="279"/>
                  </a:lnTo>
                  <a:lnTo>
                    <a:pt x="1141" y="327"/>
                  </a:lnTo>
                  <a:lnTo>
                    <a:pt x="1201" y="376"/>
                  </a:lnTo>
                  <a:lnTo>
                    <a:pt x="1248" y="427"/>
                  </a:lnTo>
                  <a:cubicBezTo>
                    <a:pt x="1249" y="427"/>
                    <a:pt x="1249" y="428"/>
                    <a:pt x="1249" y="428"/>
                  </a:cubicBezTo>
                  <a:lnTo>
                    <a:pt x="1285" y="480"/>
                  </a:lnTo>
                  <a:cubicBezTo>
                    <a:pt x="1285" y="480"/>
                    <a:pt x="1286" y="481"/>
                    <a:pt x="1286" y="481"/>
                  </a:cubicBezTo>
                  <a:lnTo>
                    <a:pt x="1308" y="533"/>
                  </a:lnTo>
                  <a:cubicBezTo>
                    <a:pt x="1308" y="534"/>
                    <a:pt x="1308" y="535"/>
                    <a:pt x="1308" y="535"/>
                  </a:cubicBezTo>
                  <a:lnTo>
                    <a:pt x="1315" y="588"/>
                  </a:lnTo>
                  <a:lnTo>
                    <a:pt x="1323" y="640"/>
                  </a:lnTo>
                  <a:lnTo>
                    <a:pt x="1344" y="691"/>
                  </a:lnTo>
                  <a:lnTo>
                    <a:pt x="1379" y="741"/>
                  </a:lnTo>
                  <a:lnTo>
                    <a:pt x="1425" y="791"/>
                  </a:lnTo>
                  <a:lnTo>
                    <a:pt x="1485" y="839"/>
                  </a:lnTo>
                  <a:lnTo>
                    <a:pt x="1553" y="886"/>
                  </a:lnTo>
                  <a:lnTo>
                    <a:pt x="1632" y="929"/>
                  </a:lnTo>
                  <a:lnTo>
                    <a:pt x="1720" y="970"/>
                  </a:lnTo>
                  <a:lnTo>
                    <a:pt x="1814" y="1008"/>
                  </a:lnTo>
                  <a:lnTo>
                    <a:pt x="1916" y="1043"/>
                  </a:lnTo>
                  <a:lnTo>
                    <a:pt x="2136" y="1098"/>
                  </a:lnTo>
                  <a:lnTo>
                    <a:pt x="2372" y="1134"/>
                  </a:lnTo>
                  <a:lnTo>
                    <a:pt x="2493" y="1143"/>
                  </a:lnTo>
                  <a:lnTo>
                    <a:pt x="2567" y="1145"/>
                  </a:lnTo>
                  <a:lnTo>
                    <a:pt x="2567" y="1161"/>
                  </a:lnTo>
                  <a:lnTo>
                    <a:pt x="2492" y="1159"/>
                  </a:lnTo>
                  <a:lnTo>
                    <a:pt x="2369" y="1149"/>
                  </a:lnTo>
                  <a:lnTo>
                    <a:pt x="2133" y="1113"/>
                  </a:lnTo>
                  <a:lnTo>
                    <a:pt x="1911" y="1058"/>
                  </a:lnTo>
                  <a:lnTo>
                    <a:pt x="1808" y="1023"/>
                  </a:lnTo>
                  <a:lnTo>
                    <a:pt x="1713" y="985"/>
                  </a:lnTo>
                  <a:lnTo>
                    <a:pt x="1625" y="943"/>
                  </a:lnTo>
                  <a:lnTo>
                    <a:pt x="1544" y="899"/>
                  </a:lnTo>
                  <a:lnTo>
                    <a:pt x="1474" y="852"/>
                  </a:lnTo>
                  <a:lnTo>
                    <a:pt x="1414" y="802"/>
                  </a:lnTo>
                  <a:lnTo>
                    <a:pt x="1367" y="752"/>
                  </a:lnTo>
                  <a:cubicBezTo>
                    <a:pt x="1366" y="752"/>
                    <a:pt x="1366" y="751"/>
                    <a:pt x="1366" y="751"/>
                  </a:cubicBezTo>
                  <a:lnTo>
                    <a:pt x="1330" y="699"/>
                  </a:lnTo>
                  <a:cubicBezTo>
                    <a:pt x="1330" y="699"/>
                    <a:pt x="1329" y="698"/>
                    <a:pt x="1329" y="697"/>
                  </a:cubicBezTo>
                  <a:lnTo>
                    <a:pt x="1308" y="645"/>
                  </a:lnTo>
                  <a:cubicBezTo>
                    <a:pt x="1308" y="645"/>
                    <a:pt x="1308" y="644"/>
                    <a:pt x="1308" y="644"/>
                  </a:cubicBezTo>
                  <a:lnTo>
                    <a:pt x="1300" y="591"/>
                  </a:lnTo>
                  <a:lnTo>
                    <a:pt x="1293" y="539"/>
                  </a:lnTo>
                  <a:lnTo>
                    <a:pt x="1271" y="488"/>
                  </a:lnTo>
                  <a:lnTo>
                    <a:pt x="1236" y="438"/>
                  </a:lnTo>
                  <a:lnTo>
                    <a:pt x="1190" y="389"/>
                  </a:lnTo>
                  <a:lnTo>
                    <a:pt x="1132" y="340"/>
                  </a:lnTo>
                  <a:lnTo>
                    <a:pt x="1063" y="293"/>
                  </a:lnTo>
                  <a:lnTo>
                    <a:pt x="984" y="250"/>
                  </a:lnTo>
                  <a:lnTo>
                    <a:pt x="897" y="209"/>
                  </a:lnTo>
                  <a:lnTo>
                    <a:pt x="801" y="171"/>
                  </a:lnTo>
                  <a:lnTo>
                    <a:pt x="700" y="136"/>
                  </a:lnTo>
                  <a:lnTo>
                    <a:pt x="479" y="81"/>
                  </a:lnTo>
                  <a:lnTo>
                    <a:pt x="244" y="45"/>
                  </a:lnTo>
                  <a:lnTo>
                    <a:pt x="122" y="35"/>
                  </a:lnTo>
                  <a:lnTo>
                    <a:pt x="0" y="32"/>
                  </a:lnTo>
                  <a:lnTo>
                    <a:pt x="1" y="16"/>
                  </a:lnTo>
                  <a:close/>
                  <a:moveTo>
                    <a:pt x="0" y="40"/>
                  </a:moveTo>
                  <a:lnTo>
                    <a:pt x="122" y="43"/>
                  </a:lnTo>
                  <a:lnTo>
                    <a:pt x="243" y="53"/>
                  </a:lnTo>
                  <a:lnTo>
                    <a:pt x="478" y="89"/>
                  </a:lnTo>
                  <a:lnTo>
                    <a:pt x="698" y="144"/>
                  </a:lnTo>
                  <a:lnTo>
                    <a:pt x="798" y="179"/>
                  </a:lnTo>
                  <a:lnTo>
                    <a:pt x="894" y="216"/>
                  </a:lnTo>
                  <a:lnTo>
                    <a:pt x="981" y="257"/>
                  </a:lnTo>
                  <a:lnTo>
                    <a:pt x="1059" y="300"/>
                  </a:lnTo>
                  <a:lnTo>
                    <a:pt x="1128" y="347"/>
                  </a:lnTo>
                  <a:lnTo>
                    <a:pt x="1185" y="395"/>
                  </a:lnTo>
                  <a:lnTo>
                    <a:pt x="1230" y="443"/>
                  </a:lnTo>
                  <a:lnTo>
                    <a:pt x="1264" y="492"/>
                  </a:lnTo>
                  <a:lnTo>
                    <a:pt x="1285" y="541"/>
                  </a:lnTo>
                  <a:lnTo>
                    <a:pt x="1292" y="592"/>
                  </a:lnTo>
                  <a:lnTo>
                    <a:pt x="1300" y="645"/>
                  </a:lnTo>
                  <a:cubicBezTo>
                    <a:pt x="1300" y="646"/>
                    <a:pt x="1300" y="647"/>
                    <a:pt x="1301" y="648"/>
                  </a:cubicBezTo>
                  <a:lnTo>
                    <a:pt x="1322" y="700"/>
                  </a:lnTo>
                  <a:cubicBezTo>
                    <a:pt x="1322" y="702"/>
                    <a:pt x="1323" y="703"/>
                    <a:pt x="1323" y="704"/>
                  </a:cubicBezTo>
                  <a:lnTo>
                    <a:pt x="1359" y="756"/>
                  </a:lnTo>
                  <a:cubicBezTo>
                    <a:pt x="1360" y="756"/>
                    <a:pt x="1360" y="757"/>
                    <a:pt x="1361" y="757"/>
                  </a:cubicBezTo>
                  <a:lnTo>
                    <a:pt x="1408" y="807"/>
                  </a:lnTo>
                  <a:lnTo>
                    <a:pt x="1469" y="858"/>
                  </a:lnTo>
                  <a:lnTo>
                    <a:pt x="1539" y="906"/>
                  </a:lnTo>
                  <a:lnTo>
                    <a:pt x="1621" y="950"/>
                  </a:lnTo>
                  <a:lnTo>
                    <a:pt x="1710" y="992"/>
                  </a:lnTo>
                  <a:lnTo>
                    <a:pt x="1806" y="1030"/>
                  </a:lnTo>
                  <a:lnTo>
                    <a:pt x="1908" y="1066"/>
                  </a:lnTo>
                  <a:lnTo>
                    <a:pt x="2131" y="1121"/>
                  </a:lnTo>
                  <a:lnTo>
                    <a:pt x="2368" y="1157"/>
                  </a:lnTo>
                  <a:lnTo>
                    <a:pt x="2491" y="1167"/>
                  </a:lnTo>
                  <a:lnTo>
                    <a:pt x="2567" y="1169"/>
                  </a:lnTo>
                  <a:lnTo>
                    <a:pt x="2566" y="1177"/>
                  </a:lnTo>
                  <a:lnTo>
                    <a:pt x="2491" y="1175"/>
                  </a:lnTo>
                  <a:lnTo>
                    <a:pt x="2367" y="1165"/>
                  </a:lnTo>
                  <a:lnTo>
                    <a:pt x="2129" y="1129"/>
                  </a:lnTo>
                  <a:lnTo>
                    <a:pt x="1906" y="1073"/>
                  </a:lnTo>
                  <a:lnTo>
                    <a:pt x="1803" y="1038"/>
                  </a:lnTo>
                  <a:lnTo>
                    <a:pt x="1706" y="999"/>
                  </a:lnTo>
                  <a:lnTo>
                    <a:pt x="1617" y="957"/>
                  </a:lnTo>
                  <a:lnTo>
                    <a:pt x="1535" y="912"/>
                  </a:lnTo>
                  <a:lnTo>
                    <a:pt x="1464" y="864"/>
                  </a:lnTo>
                  <a:lnTo>
                    <a:pt x="1402" y="813"/>
                  </a:lnTo>
                  <a:lnTo>
                    <a:pt x="1355" y="763"/>
                  </a:lnTo>
                  <a:cubicBezTo>
                    <a:pt x="1354" y="762"/>
                    <a:pt x="1353" y="761"/>
                    <a:pt x="1353" y="760"/>
                  </a:cubicBezTo>
                  <a:lnTo>
                    <a:pt x="1317" y="708"/>
                  </a:lnTo>
                  <a:cubicBezTo>
                    <a:pt x="1316" y="707"/>
                    <a:pt x="1315" y="705"/>
                    <a:pt x="1314" y="703"/>
                  </a:cubicBezTo>
                  <a:lnTo>
                    <a:pt x="1293" y="651"/>
                  </a:lnTo>
                  <a:cubicBezTo>
                    <a:pt x="1293" y="650"/>
                    <a:pt x="1292" y="648"/>
                    <a:pt x="1292" y="646"/>
                  </a:cubicBezTo>
                  <a:lnTo>
                    <a:pt x="1284" y="593"/>
                  </a:lnTo>
                  <a:lnTo>
                    <a:pt x="1277" y="543"/>
                  </a:lnTo>
                  <a:lnTo>
                    <a:pt x="1257" y="496"/>
                  </a:lnTo>
                  <a:lnTo>
                    <a:pt x="1224" y="448"/>
                  </a:lnTo>
                  <a:lnTo>
                    <a:pt x="1180" y="401"/>
                  </a:lnTo>
                  <a:lnTo>
                    <a:pt x="1123" y="353"/>
                  </a:lnTo>
                  <a:lnTo>
                    <a:pt x="1055" y="307"/>
                  </a:lnTo>
                  <a:lnTo>
                    <a:pt x="977" y="264"/>
                  </a:lnTo>
                  <a:lnTo>
                    <a:pt x="891" y="224"/>
                  </a:lnTo>
                  <a:lnTo>
                    <a:pt x="796" y="186"/>
                  </a:lnTo>
                  <a:lnTo>
                    <a:pt x="696" y="152"/>
                  </a:lnTo>
                  <a:lnTo>
                    <a:pt x="477" y="97"/>
                  </a:lnTo>
                  <a:lnTo>
                    <a:pt x="243" y="61"/>
                  </a:lnTo>
                  <a:lnTo>
                    <a:pt x="122" y="51"/>
                  </a:lnTo>
                  <a:lnTo>
                    <a:pt x="0" y="48"/>
                  </a:lnTo>
                  <a:lnTo>
                    <a:pt x="0" y="40"/>
                  </a:lnTo>
                  <a:close/>
                  <a:moveTo>
                    <a:pt x="2422" y="1036"/>
                  </a:moveTo>
                  <a:lnTo>
                    <a:pt x="2615" y="1154"/>
                  </a:lnTo>
                  <a:lnTo>
                    <a:pt x="2416" y="1264"/>
                  </a:lnTo>
                  <a:cubicBezTo>
                    <a:pt x="2405" y="1270"/>
                    <a:pt x="2390" y="1266"/>
                    <a:pt x="2384" y="1254"/>
                  </a:cubicBezTo>
                  <a:cubicBezTo>
                    <a:pt x="2377" y="1243"/>
                    <a:pt x="2382" y="1228"/>
                    <a:pt x="2393" y="1222"/>
                  </a:cubicBezTo>
                  <a:lnTo>
                    <a:pt x="2555" y="1132"/>
                  </a:lnTo>
                  <a:lnTo>
                    <a:pt x="2554" y="1174"/>
                  </a:lnTo>
                  <a:lnTo>
                    <a:pt x="2397" y="1076"/>
                  </a:lnTo>
                  <a:cubicBezTo>
                    <a:pt x="2385" y="1070"/>
                    <a:pt x="2382" y="1055"/>
                    <a:pt x="2389" y="1043"/>
                  </a:cubicBezTo>
                  <a:cubicBezTo>
                    <a:pt x="2396" y="1032"/>
                    <a:pt x="2411" y="1029"/>
                    <a:pt x="2422" y="1036"/>
                  </a:cubicBez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61628" y="4606652"/>
            <a:ext cx="8540154" cy="15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kern="0" dirty="0" smtClean="0"/>
              <a:t>M, motor cortex, motor imagery &amp; physical action. </a:t>
            </a:r>
            <a:br>
              <a:rPr lang="en-GB" kern="0" dirty="0" smtClean="0"/>
            </a:br>
            <a:r>
              <a:rPr lang="en-GB" kern="0" dirty="0" smtClean="0"/>
              <a:t>Frontal cortex, basal ganglia. </a:t>
            </a:r>
          </a:p>
          <a:p>
            <a:pPr marL="0" indent="0">
              <a:buFontTx/>
              <a:buNone/>
            </a:pPr>
            <a:r>
              <a:rPr lang="en-GB" kern="0" dirty="0" smtClean="0"/>
              <a:t>Even without emotion and reward system predominance of activity within or between these areas explains many learning phenomena.</a:t>
            </a:r>
            <a:endParaRPr lang="pl-PL" kern="0" dirty="0" smtClean="0"/>
          </a:p>
        </p:txBody>
      </p:sp>
    </p:spTree>
    <p:extLst>
      <p:ext uri="{BB962C8B-B14F-4D97-AF65-F5344CB8AC3E}">
        <p14:creationId xmlns:p14="http://schemas.microsoft.com/office/powerpoint/2010/main" val="235846244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Learning styles 1</a:t>
            </a:r>
            <a:r>
              <a:rPr lang="en-US" baseline="30000" dirty="0" smtClean="0">
                <a:latin typeface="Arial Unicode MS" pitchFamily="34" charset="-128"/>
              </a:rPr>
              <a:t>st</a:t>
            </a:r>
            <a:r>
              <a:rPr lang="en-US" dirty="0" smtClean="0">
                <a:latin typeface="Arial Unicode MS" pitchFamily="34" charset="-128"/>
              </a:rPr>
              <a:t> D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999" y="1150268"/>
            <a:ext cx="4502943" cy="30708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Kolb perception-abstraction: </a:t>
            </a:r>
            <a:br>
              <a:rPr lang="en-US" dirty="0" smtClean="0"/>
            </a:br>
            <a:r>
              <a:rPr lang="en-US" dirty="0" smtClean="0"/>
              <a:t>coupling within sensory S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S </a:t>
            </a:r>
            <a:r>
              <a:rPr lang="en-US" dirty="0" smtClean="0"/>
              <a:t>areas, vs. coupling within central C</a:t>
            </a:r>
            <a:r>
              <a:rPr lang="en-US" dirty="0">
                <a:sym typeface="Wingdings"/>
              </a:rPr>
              <a:t></a:t>
            </a:r>
            <a:r>
              <a:rPr lang="en-US" dirty="0" smtClean="0"/>
              <a:t>C areas.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Strong C=&gt;S  leads </a:t>
            </a:r>
            <a:r>
              <a:rPr lang="en-US" dirty="0"/>
              <a:t>to vivid imagery dominated by sensory experience.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Autism</a:t>
            </a:r>
            <a:r>
              <a:rPr lang="en-US" dirty="0"/>
              <a:t>: vivid detailed imagery, no </a:t>
            </a:r>
            <a:r>
              <a:rPr lang="en-US" dirty="0" smtClean="0"/>
              <a:t> generalization. </a:t>
            </a:r>
            <a:endParaRPr lang="pl-PL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139405" y="1270001"/>
            <a:ext cx="4979988" cy="2644774"/>
            <a:chOff x="2113" y="1764"/>
            <a:chExt cx="3137" cy="1666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13" y="1767"/>
              <a:ext cx="3137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3572" y="3039"/>
              <a:ext cx="883" cy="3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657" y="3123"/>
              <a:ext cx="7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S=Sensory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350" y="1773"/>
              <a:ext cx="883" cy="3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4342" y="1764"/>
              <a:ext cx="900" cy="397"/>
            </a:xfrm>
            <a:custGeom>
              <a:avLst/>
              <a:gdLst>
                <a:gd name="T0" fmla="*/ 0 w 2624"/>
                <a:gd name="T1" fmla="*/ 24 h 1104"/>
                <a:gd name="T2" fmla="*/ 24 w 2624"/>
                <a:gd name="T3" fmla="*/ 0 h 1104"/>
                <a:gd name="T4" fmla="*/ 2600 w 2624"/>
                <a:gd name="T5" fmla="*/ 0 h 1104"/>
                <a:gd name="T6" fmla="*/ 2624 w 2624"/>
                <a:gd name="T7" fmla="*/ 24 h 1104"/>
                <a:gd name="T8" fmla="*/ 2624 w 2624"/>
                <a:gd name="T9" fmla="*/ 1080 h 1104"/>
                <a:gd name="T10" fmla="*/ 2600 w 2624"/>
                <a:gd name="T11" fmla="*/ 1104 h 1104"/>
                <a:gd name="T12" fmla="*/ 24 w 2624"/>
                <a:gd name="T13" fmla="*/ 1104 h 1104"/>
                <a:gd name="T14" fmla="*/ 0 w 2624"/>
                <a:gd name="T15" fmla="*/ 1080 h 1104"/>
                <a:gd name="T16" fmla="*/ 0 w 2624"/>
                <a:gd name="T17" fmla="*/ 24 h 1104"/>
                <a:gd name="T18" fmla="*/ 48 w 2624"/>
                <a:gd name="T19" fmla="*/ 1080 h 1104"/>
                <a:gd name="T20" fmla="*/ 24 w 2624"/>
                <a:gd name="T21" fmla="*/ 1056 h 1104"/>
                <a:gd name="T22" fmla="*/ 2600 w 2624"/>
                <a:gd name="T23" fmla="*/ 1056 h 1104"/>
                <a:gd name="T24" fmla="*/ 2576 w 2624"/>
                <a:gd name="T25" fmla="*/ 1080 h 1104"/>
                <a:gd name="T26" fmla="*/ 2576 w 2624"/>
                <a:gd name="T27" fmla="*/ 24 h 1104"/>
                <a:gd name="T28" fmla="*/ 2600 w 2624"/>
                <a:gd name="T29" fmla="*/ 48 h 1104"/>
                <a:gd name="T30" fmla="*/ 24 w 2624"/>
                <a:gd name="T31" fmla="*/ 48 h 1104"/>
                <a:gd name="T32" fmla="*/ 48 w 2624"/>
                <a:gd name="T33" fmla="*/ 24 h 1104"/>
                <a:gd name="T34" fmla="*/ 48 w 2624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4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600" y="0"/>
                  </a:lnTo>
                  <a:cubicBezTo>
                    <a:pt x="2614" y="0"/>
                    <a:pt x="2624" y="11"/>
                    <a:pt x="2624" y="24"/>
                  </a:cubicBezTo>
                  <a:lnTo>
                    <a:pt x="2624" y="1080"/>
                  </a:lnTo>
                  <a:cubicBezTo>
                    <a:pt x="2624" y="1094"/>
                    <a:pt x="2614" y="1104"/>
                    <a:pt x="2600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600" y="1056"/>
                  </a:lnTo>
                  <a:lnTo>
                    <a:pt x="2576" y="1080"/>
                  </a:lnTo>
                  <a:lnTo>
                    <a:pt x="2576" y="24"/>
                  </a:lnTo>
                  <a:lnTo>
                    <a:pt x="26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43" y="1857"/>
              <a:ext cx="70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C=Central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90" y="1802"/>
              <a:ext cx="878" cy="379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582" y="1793"/>
              <a:ext cx="894" cy="397"/>
            </a:xfrm>
            <a:custGeom>
              <a:avLst/>
              <a:gdLst>
                <a:gd name="T0" fmla="*/ 0 w 2608"/>
                <a:gd name="T1" fmla="*/ 24 h 1104"/>
                <a:gd name="T2" fmla="*/ 24 w 2608"/>
                <a:gd name="T3" fmla="*/ 0 h 1104"/>
                <a:gd name="T4" fmla="*/ 2584 w 2608"/>
                <a:gd name="T5" fmla="*/ 0 h 1104"/>
                <a:gd name="T6" fmla="*/ 2608 w 2608"/>
                <a:gd name="T7" fmla="*/ 24 h 1104"/>
                <a:gd name="T8" fmla="*/ 2608 w 2608"/>
                <a:gd name="T9" fmla="*/ 1080 h 1104"/>
                <a:gd name="T10" fmla="*/ 2584 w 2608"/>
                <a:gd name="T11" fmla="*/ 1104 h 1104"/>
                <a:gd name="T12" fmla="*/ 24 w 2608"/>
                <a:gd name="T13" fmla="*/ 1104 h 1104"/>
                <a:gd name="T14" fmla="*/ 0 w 2608"/>
                <a:gd name="T15" fmla="*/ 1080 h 1104"/>
                <a:gd name="T16" fmla="*/ 0 w 2608"/>
                <a:gd name="T17" fmla="*/ 24 h 1104"/>
                <a:gd name="T18" fmla="*/ 48 w 2608"/>
                <a:gd name="T19" fmla="*/ 1080 h 1104"/>
                <a:gd name="T20" fmla="*/ 24 w 2608"/>
                <a:gd name="T21" fmla="*/ 1056 h 1104"/>
                <a:gd name="T22" fmla="*/ 2584 w 2608"/>
                <a:gd name="T23" fmla="*/ 1056 h 1104"/>
                <a:gd name="T24" fmla="*/ 2560 w 2608"/>
                <a:gd name="T25" fmla="*/ 1080 h 1104"/>
                <a:gd name="T26" fmla="*/ 2560 w 2608"/>
                <a:gd name="T27" fmla="*/ 24 h 1104"/>
                <a:gd name="T28" fmla="*/ 2584 w 2608"/>
                <a:gd name="T29" fmla="*/ 48 h 1104"/>
                <a:gd name="T30" fmla="*/ 24 w 2608"/>
                <a:gd name="T31" fmla="*/ 48 h 1104"/>
                <a:gd name="T32" fmla="*/ 48 w 2608"/>
                <a:gd name="T33" fmla="*/ 24 h 1104"/>
                <a:gd name="T34" fmla="*/ 48 w 2608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8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584" y="0"/>
                  </a:lnTo>
                  <a:cubicBezTo>
                    <a:pt x="2598" y="0"/>
                    <a:pt x="2608" y="11"/>
                    <a:pt x="2608" y="24"/>
                  </a:cubicBezTo>
                  <a:lnTo>
                    <a:pt x="2608" y="1080"/>
                  </a:lnTo>
                  <a:cubicBezTo>
                    <a:pt x="2608" y="1094"/>
                    <a:pt x="2598" y="1104"/>
                    <a:pt x="2584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584" y="1056"/>
                  </a:lnTo>
                  <a:lnTo>
                    <a:pt x="2560" y="1080"/>
                  </a:lnTo>
                  <a:lnTo>
                    <a:pt x="2560" y="24"/>
                  </a:lnTo>
                  <a:lnTo>
                    <a:pt x="2584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732" y="1885"/>
              <a:ext cx="69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M=Motor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194" y="2286"/>
              <a:ext cx="408" cy="624"/>
            </a:xfrm>
            <a:custGeom>
              <a:avLst/>
              <a:gdLst>
                <a:gd name="T0" fmla="*/ 592 w 729"/>
                <a:gd name="T1" fmla="*/ 10 h 875"/>
                <a:gd name="T2" fmla="*/ 719 w 729"/>
                <a:gd name="T3" fmla="*/ 0 h 875"/>
                <a:gd name="T4" fmla="*/ 729 w 729"/>
                <a:gd name="T5" fmla="*/ 133 h 875"/>
                <a:gd name="T6" fmla="*/ 686 w 729"/>
                <a:gd name="T7" fmla="*/ 94 h 875"/>
                <a:gd name="T8" fmla="*/ 699 w 729"/>
                <a:gd name="T9" fmla="*/ 93 h 875"/>
                <a:gd name="T10" fmla="*/ 95 w 729"/>
                <a:gd name="T11" fmla="*/ 839 h 875"/>
                <a:gd name="T12" fmla="*/ 94 w 729"/>
                <a:gd name="T13" fmla="*/ 826 h 875"/>
                <a:gd name="T14" fmla="*/ 137 w 729"/>
                <a:gd name="T15" fmla="*/ 864 h 875"/>
                <a:gd name="T16" fmla="*/ 10 w 729"/>
                <a:gd name="T17" fmla="*/ 875 h 875"/>
                <a:gd name="T18" fmla="*/ 0 w 729"/>
                <a:gd name="T19" fmla="*/ 742 h 875"/>
                <a:gd name="T20" fmla="*/ 42 w 729"/>
                <a:gd name="T21" fmla="*/ 780 h 875"/>
                <a:gd name="T22" fmla="*/ 30 w 729"/>
                <a:gd name="T23" fmla="*/ 781 h 875"/>
                <a:gd name="T24" fmla="*/ 634 w 729"/>
                <a:gd name="T25" fmla="*/ 35 h 875"/>
                <a:gd name="T26" fmla="*/ 635 w 729"/>
                <a:gd name="T27" fmla="*/ 48 h 875"/>
                <a:gd name="T28" fmla="*/ 592 w 729"/>
                <a:gd name="T29" fmla="*/ 10 h 875"/>
                <a:gd name="T30" fmla="*/ 654 w 729"/>
                <a:gd name="T31" fmla="*/ 40 h 875"/>
                <a:gd name="T32" fmla="*/ 38 w 729"/>
                <a:gd name="T33" fmla="*/ 801 h 875"/>
                <a:gd name="T34" fmla="*/ 5 w 729"/>
                <a:gd name="T35" fmla="*/ 771 h 875"/>
                <a:gd name="T36" fmla="*/ 20 w 729"/>
                <a:gd name="T37" fmla="*/ 763 h 875"/>
                <a:gd name="T38" fmla="*/ 28 w 729"/>
                <a:gd name="T39" fmla="*/ 863 h 875"/>
                <a:gd name="T40" fmla="*/ 18 w 729"/>
                <a:gd name="T41" fmla="*/ 855 h 875"/>
                <a:gd name="T42" fmla="*/ 113 w 729"/>
                <a:gd name="T43" fmla="*/ 847 h 875"/>
                <a:gd name="T44" fmla="*/ 108 w 729"/>
                <a:gd name="T45" fmla="*/ 863 h 875"/>
                <a:gd name="T46" fmla="*/ 75 w 729"/>
                <a:gd name="T47" fmla="*/ 834 h 875"/>
                <a:gd name="T48" fmla="*/ 691 w 729"/>
                <a:gd name="T49" fmla="*/ 74 h 875"/>
                <a:gd name="T50" fmla="*/ 724 w 729"/>
                <a:gd name="T51" fmla="*/ 103 h 875"/>
                <a:gd name="T52" fmla="*/ 709 w 729"/>
                <a:gd name="T53" fmla="*/ 111 h 875"/>
                <a:gd name="T54" fmla="*/ 701 w 729"/>
                <a:gd name="T55" fmla="*/ 11 h 875"/>
                <a:gd name="T56" fmla="*/ 711 w 729"/>
                <a:gd name="T57" fmla="*/ 20 h 875"/>
                <a:gd name="T58" fmla="*/ 616 w 729"/>
                <a:gd name="T59" fmla="*/ 28 h 875"/>
                <a:gd name="T60" fmla="*/ 621 w 729"/>
                <a:gd name="T61" fmla="*/ 11 h 875"/>
                <a:gd name="T62" fmla="*/ 654 w 729"/>
                <a:gd name="T63" fmla="*/ 4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9" h="875">
                  <a:moveTo>
                    <a:pt x="592" y="10"/>
                  </a:moveTo>
                  <a:lnTo>
                    <a:pt x="719" y="0"/>
                  </a:lnTo>
                  <a:lnTo>
                    <a:pt x="729" y="133"/>
                  </a:lnTo>
                  <a:lnTo>
                    <a:pt x="686" y="94"/>
                  </a:lnTo>
                  <a:lnTo>
                    <a:pt x="699" y="93"/>
                  </a:lnTo>
                  <a:lnTo>
                    <a:pt x="95" y="839"/>
                  </a:lnTo>
                  <a:lnTo>
                    <a:pt x="94" y="826"/>
                  </a:lnTo>
                  <a:lnTo>
                    <a:pt x="137" y="864"/>
                  </a:lnTo>
                  <a:lnTo>
                    <a:pt x="10" y="875"/>
                  </a:lnTo>
                  <a:lnTo>
                    <a:pt x="0" y="742"/>
                  </a:lnTo>
                  <a:lnTo>
                    <a:pt x="42" y="780"/>
                  </a:lnTo>
                  <a:lnTo>
                    <a:pt x="30" y="781"/>
                  </a:lnTo>
                  <a:lnTo>
                    <a:pt x="634" y="35"/>
                  </a:lnTo>
                  <a:lnTo>
                    <a:pt x="635" y="48"/>
                  </a:lnTo>
                  <a:lnTo>
                    <a:pt x="592" y="10"/>
                  </a:lnTo>
                  <a:close/>
                  <a:moveTo>
                    <a:pt x="654" y="40"/>
                  </a:moveTo>
                  <a:lnTo>
                    <a:pt x="38" y="801"/>
                  </a:lnTo>
                  <a:lnTo>
                    <a:pt x="5" y="771"/>
                  </a:lnTo>
                  <a:lnTo>
                    <a:pt x="20" y="763"/>
                  </a:lnTo>
                  <a:lnTo>
                    <a:pt x="28" y="863"/>
                  </a:lnTo>
                  <a:lnTo>
                    <a:pt x="18" y="855"/>
                  </a:lnTo>
                  <a:lnTo>
                    <a:pt x="113" y="847"/>
                  </a:lnTo>
                  <a:lnTo>
                    <a:pt x="108" y="863"/>
                  </a:lnTo>
                  <a:lnTo>
                    <a:pt x="75" y="834"/>
                  </a:lnTo>
                  <a:lnTo>
                    <a:pt x="691" y="74"/>
                  </a:lnTo>
                  <a:lnTo>
                    <a:pt x="724" y="103"/>
                  </a:lnTo>
                  <a:lnTo>
                    <a:pt x="709" y="111"/>
                  </a:lnTo>
                  <a:lnTo>
                    <a:pt x="701" y="11"/>
                  </a:lnTo>
                  <a:lnTo>
                    <a:pt x="711" y="20"/>
                  </a:lnTo>
                  <a:lnTo>
                    <a:pt x="616" y="28"/>
                  </a:lnTo>
                  <a:lnTo>
                    <a:pt x="621" y="11"/>
                  </a:lnTo>
                  <a:lnTo>
                    <a:pt x="654" y="40"/>
                  </a:lnTo>
                  <a:close/>
                </a:path>
              </a:pathLst>
            </a:custGeom>
            <a:solidFill>
              <a:srgbClr val="FFFF00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3277" y="2298"/>
              <a:ext cx="590" cy="651"/>
            </a:xfrm>
            <a:custGeom>
              <a:avLst/>
              <a:gdLst>
                <a:gd name="T0" fmla="*/ 7 w 915"/>
                <a:gd name="T1" fmla="*/ 141 h 869"/>
                <a:gd name="T2" fmla="*/ 0 w 915"/>
                <a:gd name="T3" fmla="*/ 8 h 869"/>
                <a:gd name="T4" fmla="*/ 126 w 915"/>
                <a:gd name="T5" fmla="*/ 0 h 869"/>
                <a:gd name="T6" fmla="*/ 89 w 915"/>
                <a:gd name="T7" fmla="*/ 44 h 869"/>
                <a:gd name="T8" fmla="*/ 88 w 915"/>
                <a:gd name="T9" fmla="*/ 30 h 869"/>
                <a:gd name="T10" fmla="*/ 883 w 915"/>
                <a:gd name="T11" fmla="*/ 771 h 869"/>
                <a:gd name="T12" fmla="*/ 871 w 915"/>
                <a:gd name="T13" fmla="*/ 772 h 869"/>
                <a:gd name="T14" fmla="*/ 908 w 915"/>
                <a:gd name="T15" fmla="*/ 728 h 869"/>
                <a:gd name="T16" fmla="*/ 915 w 915"/>
                <a:gd name="T17" fmla="*/ 861 h 869"/>
                <a:gd name="T18" fmla="*/ 788 w 915"/>
                <a:gd name="T19" fmla="*/ 869 h 869"/>
                <a:gd name="T20" fmla="*/ 825 w 915"/>
                <a:gd name="T21" fmla="*/ 825 h 869"/>
                <a:gd name="T22" fmla="*/ 826 w 915"/>
                <a:gd name="T23" fmla="*/ 839 h 869"/>
                <a:gd name="T24" fmla="*/ 31 w 915"/>
                <a:gd name="T25" fmla="*/ 98 h 869"/>
                <a:gd name="T26" fmla="*/ 44 w 915"/>
                <a:gd name="T27" fmla="*/ 97 h 869"/>
                <a:gd name="T28" fmla="*/ 7 w 915"/>
                <a:gd name="T29" fmla="*/ 141 h 869"/>
                <a:gd name="T30" fmla="*/ 37 w 915"/>
                <a:gd name="T31" fmla="*/ 77 h 869"/>
                <a:gd name="T32" fmla="*/ 845 w 915"/>
                <a:gd name="T33" fmla="*/ 831 h 869"/>
                <a:gd name="T34" fmla="*/ 817 w 915"/>
                <a:gd name="T35" fmla="*/ 865 h 869"/>
                <a:gd name="T36" fmla="*/ 809 w 915"/>
                <a:gd name="T37" fmla="*/ 849 h 869"/>
                <a:gd name="T38" fmla="*/ 905 w 915"/>
                <a:gd name="T39" fmla="*/ 843 h 869"/>
                <a:gd name="T40" fmla="*/ 896 w 915"/>
                <a:gd name="T41" fmla="*/ 853 h 869"/>
                <a:gd name="T42" fmla="*/ 891 w 915"/>
                <a:gd name="T43" fmla="*/ 752 h 869"/>
                <a:gd name="T44" fmla="*/ 907 w 915"/>
                <a:gd name="T45" fmla="*/ 758 h 869"/>
                <a:gd name="T46" fmla="*/ 878 w 915"/>
                <a:gd name="T47" fmla="*/ 792 h 869"/>
                <a:gd name="T48" fmla="*/ 69 w 915"/>
                <a:gd name="T49" fmla="*/ 38 h 869"/>
                <a:gd name="T50" fmla="*/ 98 w 915"/>
                <a:gd name="T51" fmla="*/ 5 h 869"/>
                <a:gd name="T52" fmla="*/ 105 w 915"/>
                <a:gd name="T53" fmla="*/ 20 h 869"/>
                <a:gd name="T54" fmla="*/ 10 w 915"/>
                <a:gd name="T55" fmla="*/ 26 h 869"/>
                <a:gd name="T56" fmla="*/ 18 w 915"/>
                <a:gd name="T57" fmla="*/ 16 h 869"/>
                <a:gd name="T58" fmla="*/ 24 w 915"/>
                <a:gd name="T59" fmla="*/ 117 h 869"/>
                <a:gd name="T60" fmla="*/ 8 w 915"/>
                <a:gd name="T61" fmla="*/ 111 h 869"/>
                <a:gd name="T62" fmla="*/ 37 w 915"/>
                <a:gd name="T63" fmla="*/ 7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869">
                  <a:moveTo>
                    <a:pt x="7" y="141"/>
                  </a:moveTo>
                  <a:lnTo>
                    <a:pt x="0" y="8"/>
                  </a:lnTo>
                  <a:lnTo>
                    <a:pt x="126" y="0"/>
                  </a:lnTo>
                  <a:lnTo>
                    <a:pt x="89" y="44"/>
                  </a:lnTo>
                  <a:lnTo>
                    <a:pt x="88" y="30"/>
                  </a:lnTo>
                  <a:lnTo>
                    <a:pt x="883" y="771"/>
                  </a:lnTo>
                  <a:lnTo>
                    <a:pt x="871" y="772"/>
                  </a:lnTo>
                  <a:lnTo>
                    <a:pt x="908" y="728"/>
                  </a:lnTo>
                  <a:lnTo>
                    <a:pt x="915" y="861"/>
                  </a:lnTo>
                  <a:lnTo>
                    <a:pt x="788" y="869"/>
                  </a:lnTo>
                  <a:lnTo>
                    <a:pt x="825" y="825"/>
                  </a:lnTo>
                  <a:lnTo>
                    <a:pt x="826" y="839"/>
                  </a:lnTo>
                  <a:lnTo>
                    <a:pt x="31" y="98"/>
                  </a:lnTo>
                  <a:lnTo>
                    <a:pt x="44" y="97"/>
                  </a:lnTo>
                  <a:lnTo>
                    <a:pt x="7" y="141"/>
                  </a:lnTo>
                  <a:close/>
                  <a:moveTo>
                    <a:pt x="37" y="77"/>
                  </a:moveTo>
                  <a:lnTo>
                    <a:pt x="845" y="831"/>
                  </a:lnTo>
                  <a:lnTo>
                    <a:pt x="817" y="865"/>
                  </a:lnTo>
                  <a:lnTo>
                    <a:pt x="809" y="849"/>
                  </a:lnTo>
                  <a:lnTo>
                    <a:pt x="905" y="843"/>
                  </a:lnTo>
                  <a:lnTo>
                    <a:pt x="896" y="853"/>
                  </a:lnTo>
                  <a:lnTo>
                    <a:pt x="891" y="752"/>
                  </a:lnTo>
                  <a:lnTo>
                    <a:pt x="907" y="758"/>
                  </a:lnTo>
                  <a:lnTo>
                    <a:pt x="878" y="792"/>
                  </a:lnTo>
                  <a:lnTo>
                    <a:pt x="69" y="38"/>
                  </a:lnTo>
                  <a:lnTo>
                    <a:pt x="98" y="5"/>
                  </a:lnTo>
                  <a:lnTo>
                    <a:pt x="105" y="20"/>
                  </a:lnTo>
                  <a:lnTo>
                    <a:pt x="10" y="26"/>
                  </a:lnTo>
                  <a:lnTo>
                    <a:pt x="18" y="16"/>
                  </a:lnTo>
                  <a:lnTo>
                    <a:pt x="24" y="117"/>
                  </a:lnTo>
                  <a:lnTo>
                    <a:pt x="8" y="111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456" y="1960"/>
              <a:ext cx="906" cy="93"/>
            </a:xfrm>
            <a:custGeom>
              <a:avLst/>
              <a:gdLst>
                <a:gd name="T0" fmla="*/ 818 w 906"/>
                <a:gd name="T1" fmla="*/ 0 h 186"/>
                <a:gd name="T2" fmla="*/ 906 w 906"/>
                <a:gd name="T3" fmla="*/ 93 h 186"/>
                <a:gd name="T4" fmla="*/ 818 w 906"/>
                <a:gd name="T5" fmla="*/ 186 h 186"/>
                <a:gd name="T6" fmla="*/ 818 w 906"/>
                <a:gd name="T7" fmla="*/ 129 h 186"/>
                <a:gd name="T8" fmla="*/ 826 w 906"/>
                <a:gd name="T9" fmla="*/ 137 h 186"/>
                <a:gd name="T10" fmla="*/ 80 w 906"/>
                <a:gd name="T11" fmla="*/ 137 h 186"/>
                <a:gd name="T12" fmla="*/ 88 w 906"/>
                <a:gd name="T13" fmla="*/ 129 h 186"/>
                <a:gd name="T14" fmla="*/ 88 w 906"/>
                <a:gd name="T15" fmla="*/ 186 h 186"/>
                <a:gd name="T16" fmla="*/ 0 w 906"/>
                <a:gd name="T17" fmla="*/ 93 h 186"/>
                <a:gd name="T18" fmla="*/ 88 w 906"/>
                <a:gd name="T19" fmla="*/ 0 h 186"/>
                <a:gd name="T20" fmla="*/ 88 w 906"/>
                <a:gd name="T21" fmla="*/ 57 h 186"/>
                <a:gd name="T22" fmla="*/ 80 w 906"/>
                <a:gd name="T23" fmla="*/ 48 h 186"/>
                <a:gd name="T24" fmla="*/ 826 w 906"/>
                <a:gd name="T25" fmla="*/ 48 h 186"/>
                <a:gd name="T26" fmla="*/ 818 w 906"/>
                <a:gd name="T27" fmla="*/ 57 h 186"/>
                <a:gd name="T28" fmla="*/ 818 w 906"/>
                <a:gd name="T29" fmla="*/ 0 h 186"/>
                <a:gd name="T30" fmla="*/ 834 w 906"/>
                <a:gd name="T31" fmla="*/ 65 h 186"/>
                <a:gd name="T32" fmla="*/ 72 w 906"/>
                <a:gd name="T33" fmla="*/ 65 h 186"/>
                <a:gd name="T34" fmla="*/ 72 w 906"/>
                <a:gd name="T35" fmla="*/ 21 h 186"/>
                <a:gd name="T36" fmla="*/ 86 w 906"/>
                <a:gd name="T37" fmla="*/ 27 h 186"/>
                <a:gd name="T38" fmla="*/ 17 w 906"/>
                <a:gd name="T39" fmla="*/ 99 h 186"/>
                <a:gd name="T40" fmla="*/ 17 w 906"/>
                <a:gd name="T41" fmla="*/ 87 h 186"/>
                <a:gd name="T42" fmla="*/ 86 w 906"/>
                <a:gd name="T43" fmla="*/ 159 h 186"/>
                <a:gd name="T44" fmla="*/ 72 w 906"/>
                <a:gd name="T45" fmla="*/ 165 h 186"/>
                <a:gd name="T46" fmla="*/ 72 w 906"/>
                <a:gd name="T47" fmla="*/ 120 h 186"/>
                <a:gd name="T48" fmla="*/ 834 w 906"/>
                <a:gd name="T49" fmla="*/ 120 h 186"/>
                <a:gd name="T50" fmla="*/ 834 w 906"/>
                <a:gd name="T51" fmla="*/ 165 h 186"/>
                <a:gd name="T52" fmla="*/ 820 w 906"/>
                <a:gd name="T53" fmla="*/ 159 h 186"/>
                <a:gd name="T54" fmla="*/ 889 w 906"/>
                <a:gd name="T55" fmla="*/ 87 h 186"/>
                <a:gd name="T56" fmla="*/ 889 w 906"/>
                <a:gd name="T57" fmla="*/ 99 h 186"/>
                <a:gd name="T58" fmla="*/ 820 w 906"/>
                <a:gd name="T59" fmla="*/ 27 h 186"/>
                <a:gd name="T60" fmla="*/ 834 w 906"/>
                <a:gd name="T61" fmla="*/ 21 h 186"/>
                <a:gd name="T62" fmla="*/ 834 w 906"/>
                <a:gd name="T63" fmla="*/ 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6" h="186">
                  <a:moveTo>
                    <a:pt x="818" y="0"/>
                  </a:moveTo>
                  <a:lnTo>
                    <a:pt x="906" y="93"/>
                  </a:lnTo>
                  <a:lnTo>
                    <a:pt x="818" y="186"/>
                  </a:lnTo>
                  <a:lnTo>
                    <a:pt x="818" y="129"/>
                  </a:lnTo>
                  <a:lnTo>
                    <a:pt x="826" y="137"/>
                  </a:lnTo>
                  <a:lnTo>
                    <a:pt x="80" y="137"/>
                  </a:lnTo>
                  <a:lnTo>
                    <a:pt x="88" y="129"/>
                  </a:lnTo>
                  <a:lnTo>
                    <a:pt x="88" y="186"/>
                  </a:lnTo>
                  <a:lnTo>
                    <a:pt x="0" y="93"/>
                  </a:lnTo>
                  <a:lnTo>
                    <a:pt x="88" y="0"/>
                  </a:lnTo>
                  <a:lnTo>
                    <a:pt x="88" y="57"/>
                  </a:lnTo>
                  <a:lnTo>
                    <a:pt x="80" y="48"/>
                  </a:lnTo>
                  <a:lnTo>
                    <a:pt x="826" y="48"/>
                  </a:lnTo>
                  <a:lnTo>
                    <a:pt x="818" y="57"/>
                  </a:lnTo>
                  <a:lnTo>
                    <a:pt x="818" y="0"/>
                  </a:lnTo>
                  <a:close/>
                  <a:moveTo>
                    <a:pt x="834" y="65"/>
                  </a:moveTo>
                  <a:lnTo>
                    <a:pt x="72" y="65"/>
                  </a:lnTo>
                  <a:lnTo>
                    <a:pt x="72" y="21"/>
                  </a:lnTo>
                  <a:lnTo>
                    <a:pt x="86" y="27"/>
                  </a:lnTo>
                  <a:lnTo>
                    <a:pt x="17" y="99"/>
                  </a:lnTo>
                  <a:lnTo>
                    <a:pt x="17" y="87"/>
                  </a:lnTo>
                  <a:lnTo>
                    <a:pt x="86" y="159"/>
                  </a:lnTo>
                  <a:lnTo>
                    <a:pt x="72" y="165"/>
                  </a:lnTo>
                  <a:lnTo>
                    <a:pt x="72" y="120"/>
                  </a:lnTo>
                  <a:lnTo>
                    <a:pt x="834" y="120"/>
                  </a:lnTo>
                  <a:lnTo>
                    <a:pt x="834" y="165"/>
                  </a:lnTo>
                  <a:lnTo>
                    <a:pt x="820" y="159"/>
                  </a:lnTo>
                  <a:lnTo>
                    <a:pt x="889" y="87"/>
                  </a:lnTo>
                  <a:lnTo>
                    <a:pt x="889" y="99"/>
                  </a:lnTo>
                  <a:lnTo>
                    <a:pt x="820" y="27"/>
                  </a:lnTo>
                  <a:lnTo>
                    <a:pt x="834" y="21"/>
                  </a:lnTo>
                  <a:lnTo>
                    <a:pt x="834" y="65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629" y="2459"/>
              <a:ext cx="570" cy="305"/>
            </a:xfrm>
            <a:custGeom>
              <a:avLst/>
              <a:gdLst>
                <a:gd name="T0" fmla="*/ 0 w 1664"/>
                <a:gd name="T1" fmla="*/ 136 h 847"/>
                <a:gd name="T2" fmla="*/ 832 w 1664"/>
                <a:gd name="T3" fmla="*/ 136 h 847"/>
                <a:gd name="T4" fmla="*/ 1664 w 1664"/>
                <a:gd name="T5" fmla="*/ 136 h 847"/>
                <a:gd name="T6" fmla="*/ 1664 w 1664"/>
                <a:gd name="T7" fmla="*/ 710 h 847"/>
                <a:gd name="T8" fmla="*/ 832 w 1664"/>
                <a:gd name="T9" fmla="*/ 710 h 847"/>
                <a:gd name="T10" fmla="*/ 0 w 1664"/>
                <a:gd name="T11" fmla="*/ 710 h 847"/>
                <a:gd name="T12" fmla="*/ 0 w 1664"/>
                <a:gd name="T13" fmla="*/ 13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4" h="847">
                  <a:moveTo>
                    <a:pt x="0" y="136"/>
                  </a:moveTo>
                  <a:cubicBezTo>
                    <a:pt x="278" y="0"/>
                    <a:pt x="555" y="273"/>
                    <a:pt x="832" y="136"/>
                  </a:cubicBezTo>
                  <a:cubicBezTo>
                    <a:pt x="1110" y="0"/>
                    <a:pt x="1387" y="273"/>
                    <a:pt x="1664" y="136"/>
                  </a:cubicBezTo>
                  <a:lnTo>
                    <a:pt x="1664" y="710"/>
                  </a:lnTo>
                  <a:cubicBezTo>
                    <a:pt x="1387" y="847"/>
                    <a:pt x="1110" y="574"/>
                    <a:pt x="832" y="710"/>
                  </a:cubicBezTo>
                  <a:cubicBezTo>
                    <a:pt x="555" y="847"/>
                    <a:pt x="278" y="574"/>
                    <a:pt x="0" y="710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C3D6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694" y="2505"/>
              <a:ext cx="4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World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 flipH="1">
              <a:off x="2841" y="2181"/>
              <a:ext cx="73" cy="324"/>
            </a:xfrm>
            <a:custGeom>
              <a:avLst/>
              <a:gdLst>
                <a:gd name="T0" fmla="*/ 632 w 695"/>
                <a:gd name="T1" fmla="*/ 11 h 1902"/>
                <a:gd name="T2" fmla="*/ 571 w 695"/>
                <a:gd name="T3" fmla="*/ 45 h 1902"/>
                <a:gd name="T4" fmla="*/ 515 w 695"/>
                <a:gd name="T5" fmla="*/ 99 h 1902"/>
                <a:gd name="T6" fmla="*/ 461 w 695"/>
                <a:gd name="T7" fmla="*/ 170 h 1902"/>
                <a:gd name="T8" fmla="*/ 362 w 695"/>
                <a:gd name="T9" fmla="*/ 360 h 1902"/>
                <a:gd name="T10" fmla="*/ 274 w 695"/>
                <a:gd name="T11" fmla="*/ 603 h 1902"/>
                <a:gd name="T12" fmla="*/ 200 w 695"/>
                <a:gd name="T13" fmla="*/ 889 h 1902"/>
                <a:gd name="T14" fmla="*/ 143 w 695"/>
                <a:gd name="T15" fmla="*/ 1208 h 1902"/>
                <a:gd name="T16" fmla="*/ 97 w 695"/>
                <a:gd name="T17" fmla="*/ 1724 h 1902"/>
                <a:gd name="T18" fmla="*/ 102 w 695"/>
                <a:gd name="T19" fmla="*/ 1854 h 1902"/>
                <a:gd name="T20" fmla="*/ 115 w 695"/>
                <a:gd name="T21" fmla="*/ 1550 h 1902"/>
                <a:gd name="T22" fmla="*/ 177 w 695"/>
                <a:gd name="T23" fmla="*/ 1046 h 1902"/>
                <a:gd name="T24" fmla="*/ 243 w 695"/>
                <a:gd name="T25" fmla="*/ 743 h 1902"/>
                <a:gd name="T26" fmla="*/ 324 w 695"/>
                <a:gd name="T27" fmla="*/ 479 h 1902"/>
                <a:gd name="T28" fmla="*/ 417 w 695"/>
                <a:gd name="T29" fmla="*/ 261 h 1902"/>
                <a:gd name="T30" fmla="*/ 519 w 695"/>
                <a:gd name="T31" fmla="*/ 107 h 1902"/>
                <a:gd name="T32" fmla="*/ 572 w 695"/>
                <a:gd name="T33" fmla="*/ 54 h 1902"/>
                <a:gd name="T34" fmla="*/ 628 w 695"/>
                <a:gd name="T35" fmla="*/ 21 h 1902"/>
                <a:gd name="T36" fmla="*/ 687 w 695"/>
                <a:gd name="T37" fmla="*/ 8 h 1902"/>
                <a:gd name="T38" fmla="*/ 689 w 695"/>
                <a:gd name="T39" fmla="*/ 16 h 1902"/>
                <a:gd name="T40" fmla="*/ 632 w 695"/>
                <a:gd name="T41" fmla="*/ 28 h 1902"/>
                <a:gd name="T42" fmla="*/ 578 w 695"/>
                <a:gd name="T43" fmla="*/ 60 h 1902"/>
                <a:gd name="T44" fmla="*/ 525 w 695"/>
                <a:gd name="T45" fmla="*/ 112 h 1902"/>
                <a:gd name="T46" fmla="*/ 424 w 695"/>
                <a:gd name="T47" fmla="*/ 265 h 1902"/>
                <a:gd name="T48" fmla="*/ 331 w 695"/>
                <a:gd name="T49" fmla="*/ 482 h 1902"/>
                <a:gd name="T50" fmla="*/ 251 w 695"/>
                <a:gd name="T51" fmla="*/ 745 h 1902"/>
                <a:gd name="T52" fmla="*/ 185 w 695"/>
                <a:gd name="T53" fmla="*/ 1048 h 1902"/>
                <a:gd name="T54" fmla="*/ 123 w 695"/>
                <a:gd name="T55" fmla="*/ 1551 h 1902"/>
                <a:gd name="T56" fmla="*/ 110 w 695"/>
                <a:gd name="T57" fmla="*/ 1854 h 1902"/>
                <a:gd name="T58" fmla="*/ 128 w 695"/>
                <a:gd name="T59" fmla="*/ 1726 h 1902"/>
                <a:gd name="T60" fmla="*/ 174 w 695"/>
                <a:gd name="T61" fmla="*/ 1213 h 1902"/>
                <a:gd name="T62" fmla="*/ 231 w 695"/>
                <a:gd name="T63" fmla="*/ 896 h 1902"/>
                <a:gd name="T64" fmla="*/ 304 w 695"/>
                <a:gd name="T65" fmla="*/ 613 h 1902"/>
                <a:gd name="T66" fmla="*/ 391 w 695"/>
                <a:gd name="T67" fmla="*/ 374 h 1902"/>
                <a:gd name="T68" fmla="*/ 487 w 695"/>
                <a:gd name="T69" fmla="*/ 189 h 1902"/>
                <a:gd name="T70" fmla="*/ 588 w 695"/>
                <a:gd name="T71" fmla="*/ 72 h 1902"/>
                <a:gd name="T72" fmla="*/ 692 w 695"/>
                <a:gd name="T73" fmla="*/ 31 h 1902"/>
                <a:gd name="T74" fmla="*/ 694 w 695"/>
                <a:gd name="T75" fmla="*/ 39 h 1902"/>
                <a:gd name="T76" fmla="*/ 593 w 695"/>
                <a:gd name="T77" fmla="*/ 78 h 1902"/>
                <a:gd name="T78" fmla="*/ 493 w 695"/>
                <a:gd name="T79" fmla="*/ 194 h 1902"/>
                <a:gd name="T80" fmla="*/ 398 w 695"/>
                <a:gd name="T81" fmla="*/ 377 h 1902"/>
                <a:gd name="T82" fmla="*/ 312 w 695"/>
                <a:gd name="T83" fmla="*/ 616 h 1902"/>
                <a:gd name="T84" fmla="*/ 239 w 695"/>
                <a:gd name="T85" fmla="*/ 898 h 1902"/>
                <a:gd name="T86" fmla="*/ 182 w 695"/>
                <a:gd name="T87" fmla="*/ 1214 h 1902"/>
                <a:gd name="T88" fmla="*/ 136 w 695"/>
                <a:gd name="T89" fmla="*/ 1726 h 1902"/>
                <a:gd name="T90" fmla="*/ 142 w 695"/>
                <a:gd name="T91" fmla="*/ 1854 h 1902"/>
                <a:gd name="T92" fmla="*/ 154 w 695"/>
                <a:gd name="T93" fmla="*/ 1554 h 1902"/>
                <a:gd name="T94" fmla="*/ 216 w 695"/>
                <a:gd name="T95" fmla="*/ 1054 h 1902"/>
                <a:gd name="T96" fmla="*/ 282 w 695"/>
                <a:gd name="T97" fmla="*/ 754 h 1902"/>
                <a:gd name="T98" fmla="*/ 361 w 695"/>
                <a:gd name="T99" fmla="*/ 493 h 1902"/>
                <a:gd name="T100" fmla="*/ 451 w 695"/>
                <a:gd name="T101" fmla="*/ 282 h 1902"/>
                <a:gd name="T102" fmla="*/ 550 w 695"/>
                <a:gd name="T103" fmla="*/ 132 h 1902"/>
                <a:gd name="T104" fmla="*/ 645 w 695"/>
                <a:gd name="T105" fmla="*/ 57 h 1902"/>
                <a:gd name="T106" fmla="*/ 694 w 695"/>
                <a:gd name="T107" fmla="*/ 39 h 1902"/>
                <a:gd name="T108" fmla="*/ 117 w 695"/>
                <a:gd name="T109" fmla="*/ 1902 h 1902"/>
                <a:gd name="T110" fmla="*/ 227 w 695"/>
                <a:gd name="T111" fmla="*/ 1675 h 1902"/>
                <a:gd name="T112" fmla="*/ 98 w 695"/>
                <a:gd name="T113" fmla="*/ 1842 h 1902"/>
                <a:gd name="T114" fmla="*/ 49 w 695"/>
                <a:gd name="T115" fmla="*/ 1681 h 1902"/>
                <a:gd name="T116" fmla="*/ 7 w 695"/>
                <a:gd name="T117" fmla="*/ 1704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902">
                  <a:moveTo>
                    <a:pt x="686" y="0"/>
                  </a:moveTo>
                  <a:lnTo>
                    <a:pt x="632" y="11"/>
                  </a:lnTo>
                  <a:cubicBezTo>
                    <a:pt x="629" y="11"/>
                    <a:pt x="627" y="12"/>
                    <a:pt x="624" y="14"/>
                  </a:cubicBezTo>
                  <a:lnTo>
                    <a:pt x="571" y="45"/>
                  </a:lnTo>
                  <a:cubicBezTo>
                    <a:pt x="570" y="46"/>
                    <a:pt x="568" y="47"/>
                    <a:pt x="567" y="48"/>
                  </a:cubicBezTo>
                  <a:lnTo>
                    <a:pt x="515" y="99"/>
                  </a:lnTo>
                  <a:cubicBezTo>
                    <a:pt x="514" y="100"/>
                    <a:pt x="513" y="101"/>
                    <a:pt x="512" y="102"/>
                  </a:cubicBezTo>
                  <a:lnTo>
                    <a:pt x="461" y="170"/>
                  </a:lnTo>
                  <a:lnTo>
                    <a:pt x="410" y="257"/>
                  </a:lnTo>
                  <a:lnTo>
                    <a:pt x="362" y="360"/>
                  </a:lnTo>
                  <a:lnTo>
                    <a:pt x="316" y="476"/>
                  </a:lnTo>
                  <a:lnTo>
                    <a:pt x="274" y="603"/>
                  </a:lnTo>
                  <a:lnTo>
                    <a:pt x="235" y="741"/>
                  </a:lnTo>
                  <a:lnTo>
                    <a:pt x="200" y="889"/>
                  </a:lnTo>
                  <a:lnTo>
                    <a:pt x="169" y="1045"/>
                  </a:lnTo>
                  <a:lnTo>
                    <a:pt x="143" y="1208"/>
                  </a:lnTo>
                  <a:lnTo>
                    <a:pt x="107" y="1549"/>
                  </a:lnTo>
                  <a:lnTo>
                    <a:pt x="97" y="1724"/>
                  </a:lnTo>
                  <a:lnTo>
                    <a:pt x="94" y="1854"/>
                  </a:lnTo>
                  <a:lnTo>
                    <a:pt x="102" y="1854"/>
                  </a:lnTo>
                  <a:lnTo>
                    <a:pt x="104" y="1725"/>
                  </a:lnTo>
                  <a:lnTo>
                    <a:pt x="115" y="1550"/>
                  </a:lnTo>
                  <a:lnTo>
                    <a:pt x="151" y="1209"/>
                  </a:lnTo>
                  <a:lnTo>
                    <a:pt x="177" y="1046"/>
                  </a:lnTo>
                  <a:lnTo>
                    <a:pt x="208" y="891"/>
                  </a:lnTo>
                  <a:lnTo>
                    <a:pt x="243" y="743"/>
                  </a:lnTo>
                  <a:lnTo>
                    <a:pt x="281" y="605"/>
                  </a:lnTo>
                  <a:lnTo>
                    <a:pt x="324" y="479"/>
                  </a:lnTo>
                  <a:lnTo>
                    <a:pt x="369" y="364"/>
                  </a:lnTo>
                  <a:lnTo>
                    <a:pt x="417" y="261"/>
                  </a:lnTo>
                  <a:lnTo>
                    <a:pt x="468" y="175"/>
                  </a:lnTo>
                  <a:lnTo>
                    <a:pt x="519" y="107"/>
                  </a:lnTo>
                  <a:cubicBezTo>
                    <a:pt x="519" y="106"/>
                    <a:pt x="520" y="106"/>
                    <a:pt x="520" y="105"/>
                  </a:cubicBezTo>
                  <a:lnTo>
                    <a:pt x="572" y="54"/>
                  </a:lnTo>
                  <a:cubicBezTo>
                    <a:pt x="573" y="53"/>
                    <a:pt x="574" y="52"/>
                    <a:pt x="575" y="52"/>
                  </a:cubicBezTo>
                  <a:lnTo>
                    <a:pt x="628" y="21"/>
                  </a:lnTo>
                  <a:cubicBezTo>
                    <a:pt x="630" y="20"/>
                    <a:pt x="632" y="19"/>
                    <a:pt x="633" y="19"/>
                  </a:cubicBezTo>
                  <a:lnTo>
                    <a:pt x="687" y="8"/>
                  </a:lnTo>
                  <a:lnTo>
                    <a:pt x="686" y="0"/>
                  </a:lnTo>
                  <a:close/>
                  <a:moveTo>
                    <a:pt x="689" y="16"/>
                  </a:moveTo>
                  <a:lnTo>
                    <a:pt x="635" y="27"/>
                  </a:lnTo>
                  <a:cubicBezTo>
                    <a:pt x="634" y="27"/>
                    <a:pt x="633" y="27"/>
                    <a:pt x="632" y="28"/>
                  </a:cubicBezTo>
                  <a:lnTo>
                    <a:pt x="579" y="59"/>
                  </a:lnTo>
                  <a:cubicBezTo>
                    <a:pt x="579" y="59"/>
                    <a:pt x="578" y="59"/>
                    <a:pt x="578" y="60"/>
                  </a:cubicBezTo>
                  <a:lnTo>
                    <a:pt x="526" y="111"/>
                  </a:lnTo>
                  <a:cubicBezTo>
                    <a:pt x="526" y="111"/>
                    <a:pt x="525" y="111"/>
                    <a:pt x="525" y="112"/>
                  </a:cubicBezTo>
                  <a:lnTo>
                    <a:pt x="474" y="180"/>
                  </a:lnTo>
                  <a:lnTo>
                    <a:pt x="424" y="265"/>
                  </a:lnTo>
                  <a:lnTo>
                    <a:pt x="376" y="367"/>
                  </a:lnTo>
                  <a:lnTo>
                    <a:pt x="331" y="482"/>
                  </a:lnTo>
                  <a:lnTo>
                    <a:pt x="289" y="608"/>
                  </a:lnTo>
                  <a:lnTo>
                    <a:pt x="251" y="745"/>
                  </a:lnTo>
                  <a:lnTo>
                    <a:pt x="216" y="893"/>
                  </a:lnTo>
                  <a:lnTo>
                    <a:pt x="185" y="1048"/>
                  </a:lnTo>
                  <a:lnTo>
                    <a:pt x="159" y="1210"/>
                  </a:lnTo>
                  <a:lnTo>
                    <a:pt x="123" y="1551"/>
                  </a:lnTo>
                  <a:lnTo>
                    <a:pt x="112" y="1725"/>
                  </a:lnTo>
                  <a:lnTo>
                    <a:pt x="110" y="1854"/>
                  </a:lnTo>
                  <a:lnTo>
                    <a:pt x="126" y="1854"/>
                  </a:lnTo>
                  <a:lnTo>
                    <a:pt x="128" y="1726"/>
                  </a:lnTo>
                  <a:lnTo>
                    <a:pt x="138" y="1552"/>
                  </a:lnTo>
                  <a:lnTo>
                    <a:pt x="174" y="1213"/>
                  </a:lnTo>
                  <a:lnTo>
                    <a:pt x="200" y="1051"/>
                  </a:lnTo>
                  <a:lnTo>
                    <a:pt x="231" y="896"/>
                  </a:lnTo>
                  <a:lnTo>
                    <a:pt x="266" y="750"/>
                  </a:lnTo>
                  <a:lnTo>
                    <a:pt x="304" y="613"/>
                  </a:lnTo>
                  <a:lnTo>
                    <a:pt x="346" y="487"/>
                  </a:lnTo>
                  <a:lnTo>
                    <a:pt x="391" y="374"/>
                  </a:lnTo>
                  <a:lnTo>
                    <a:pt x="437" y="274"/>
                  </a:lnTo>
                  <a:lnTo>
                    <a:pt x="487" y="189"/>
                  </a:lnTo>
                  <a:lnTo>
                    <a:pt x="538" y="122"/>
                  </a:lnTo>
                  <a:lnTo>
                    <a:pt x="588" y="72"/>
                  </a:lnTo>
                  <a:lnTo>
                    <a:pt x="639" y="42"/>
                  </a:lnTo>
                  <a:lnTo>
                    <a:pt x="692" y="31"/>
                  </a:lnTo>
                  <a:lnTo>
                    <a:pt x="689" y="16"/>
                  </a:lnTo>
                  <a:close/>
                  <a:moveTo>
                    <a:pt x="694" y="39"/>
                  </a:moveTo>
                  <a:lnTo>
                    <a:pt x="642" y="50"/>
                  </a:lnTo>
                  <a:lnTo>
                    <a:pt x="593" y="78"/>
                  </a:lnTo>
                  <a:lnTo>
                    <a:pt x="544" y="127"/>
                  </a:lnTo>
                  <a:lnTo>
                    <a:pt x="493" y="194"/>
                  </a:lnTo>
                  <a:lnTo>
                    <a:pt x="444" y="278"/>
                  </a:lnTo>
                  <a:lnTo>
                    <a:pt x="398" y="377"/>
                  </a:lnTo>
                  <a:lnTo>
                    <a:pt x="353" y="490"/>
                  </a:lnTo>
                  <a:lnTo>
                    <a:pt x="312" y="616"/>
                  </a:lnTo>
                  <a:lnTo>
                    <a:pt x="274" y="752"/>
                  </a:lnTo>
                  <a:lnTo>
                    <a:pt x="239" y="898"/>
                  </a:lnTo>
                  <a:lnTo>
                    <a:pt x="208" y="1053"/>
                  </a:lnTo>
                  <a:lnTo>
                    <a:pt x="182" y="1214"/>
                  </a:lnTo>
                  <a:lnTo>
                    <a:pt x="146" y="1553"/>
                  </a:lnTo>
                  <a:lnTo>
                    <a:pt x="136" y="1726"/>
                  </a:lnTo>
                  <a:lnTo>
                    <a:pt x="134" y="1854"/>
                  </a:lnTo>
                  <a:lnTo>
                    <a:pt x="142" y="1854"/>
                  </a:lnTo>
                  <a:lnTo>
                    <a:pt x="144" y="1727"/>
                  </a:lnTo>
                  <a:lnTo>
                    <a:pt x="154" y="1554"/>
                  </a:lnTo>
                  <a:lnTo>
                    <a:pt x="190" y="1215"/>
                  </a:lnTo>
                  <a:lnTo>
                    <a:pt x="216" y="1054"/>
                  </a:lnTo>
                  <a:lnTo>
                    <a:pt x="247" y="900"/>
                  </a:lnTo>
                  <a:lnTo>
                    <a:pt x="282" y="754"/>
                  </a:lnTo>
                  <a:lnTo>
                    <a:pt x="319" y="618"/>
                  </a:lnTo>
                  <a:lnTo>
                    <a:pt x="361" y="493"/>
                  </a:lnTo>
                  <a:lnTo>
                    <a:pt x="405" y="381"/>
                  </a:lnTo>
                  <a:lnTo>
                    <a:pt x="451" y="282"/>
                  </a:lnTo>
                  <a:lnTo>
                    <a:pt x="500" y="199"/>
                  </a:lnTo>
                  <a:lnTo>
                    <a:pt x="550" y="132"/>
                  </a:lnTo>
                  <a:lnTo>
                    <a:pt x="598" y="85"/>
                  </a:lnTo>
                  <a:lnTo>
                    <a:pt x="645" y="57"/>
                  </a:lnTo>
                  <a:lnTo>
                    <a:pt x="695" y="47"/>
                  </a:lnTo>
                  <a:lnTo>
                    <a:pt x="694" y="39"/>
                  </a:lnTo>
                  <a:close/>
                  <a:moveTo>
                    <a:pt x="7" y="1704"/>
                  </a:moveTo>
                  <a:lnTo>
                    <a:pt x="117" y="1902"/>
                  </a:lnTo>
                  <a:lnTo>
                    <a:pt x="235" y="1708"/>
                  </a:lnTo>
                  <a:cubicBezTo>
                    <a:pt x="242" y="1697"/>
                    <a:pt x="238" y="1682"/>
                    <a:pt x="227" y="1675"/>
                  </a:cubicBezTo>
                  <a:cubicBezTo>
                    <a:pt x="215" y="1668"/>
                    <a:pt x="201" y="1672"/>
                    <a:pt x="194" y="1683"/>
                  </a:cubicBezTo>
                  <a:lnTo>
                    <a:pt x="98" y="1842"/>
                  </a:lnTo>
                  <a:lnTo>
                    <a:pt x="139" y="1842"/>
                  </a:lnTo>
                  <a:lnTo>
                    <a:pt x="49" y="1681"/>
                  </a:lnTo>
                  <a:cubicBezTo>
                    <a:pt x="42" y="1669"/>
                    <a:pt x="28" y="1665"/>
                    <a:pt x="16" y="1671"/>
                  </a:cubicBezTo>
                  <a:cubicBezTo>
                    <a:pt x="4" y="1678"/>
                    <a:pt x="0" y="1693"/>
                    <a:pt x="7" y="1704"/>
                  </a:cubicBez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2977" y="2718"/>
              <a:ext cx="597" cy="550"/>
            </a:xfrm>
            <a:custGeom>
              <a:avLst/>
              <a:gdLst>
                <a:gd name="T0" fmla="*/ 484 w 2615"/>
                <a:gd name="T1" fmla="*/ 50 h 1270"/>
                <a:gd name="T2" fmla="*/ 998 w 2615"/>
                <a:gd name="T3" fmla="*/ 221 h 1270"/>
                <a:gd name="T4" fmla="*/ 1260 w 2615"/>
                <a:gd name="T5" fmla="*/ 416 h 1270"/>
                <a:gd name="T6" fmla="*/ 1323 w 2615"/>
                <a:gd name="T7" fmla="*/ 527 h 1270"/>
                <a:gd name="T8" fmla="*/ 1358 w 2615"/>
                <a:gd name="T9" fmla="*/ 683 h 1270"/>
                <a:gd name="T10" fmla="*/ 1562 w 2615"/>
                <a:gd name="T11" fmla="*/ 873 h 1270"/>
                <a:gd name="T12" fmla="*/ 1921 w 2615"/>
                <a:gd name="T13" fmla="*/ 1028 h 1270"/>
                <a:gd name="T14" fmla="*/ 2568 w 2615"/>
                <a:gd name="T15" fmla="*/ 1129 h 1270"/>
                <a:gd name="T16" fmla="*/ 2138 w 2615"/>
                <a:gd name="T17" fmla="*/ 1090 h 1270"/>
                <a:gd name="T18" fmla="*/ 1636 w 2615"/>
                <a:gd name="T19" fmla="*/ 922 h 1270"/>
                <a:gd name="T20" fmla="*/ 1385 w 2615"/>
                <a:gd name="T21" fmla="*/ 736 h 1270"/>
                <a:gd name="T22" fmla="*/ 1316 w 2615"/>
                <a:gd name="T23" fmla="*/ 534 h 1270"/>
                <a:gd name="T24" fmla="*/ 1256 w 2615"/>
                <a:gd name="T25" fmla="*/ 423 h 1270"/>
                <a:gd name="T26" fmla="*/ 1074 w 2615"/>
                <a:gd name="T27" fmla="*/ 272 h 1270"/>
                <a:gd name="T28" fmla="*/ 705 w 2615"/>
                <a:gd name="T29" fmla="*/ 113 h 1270"/>
                <a:gd name="T30" fmla="*/ 1 w 2615"/>
                <a:gd name="T31" fmla="*/ 8 h 1270"/>
                <a:gd name="T32" fmla="*/ 245 w 2615"/>
                <a:gd name="T33" fmla="*/ 29 h 1270"/>
                <a:gd name="T34" fmla="*/ 902 w 2615"/>
                <a:gd name="T35" fmla="*/ 194 h 1270"/>
                <a:gd name="T36" fmla="*/ 1201 w 2615"/>
                <a:gd name="T37" fmla="*/ 376 h 1270"/>
                <a:gd name="T38" fmla="*/ 1286 w 2615"/>
                <a:gd name="T39" fmla="*/ 481 h 1270"/>
                <a:gd name="T40" fmla="*/ 1323 w 2615"/>
                <a:gd name="T41" fmla="*/ 640 h 1270"/>
                <a:gd name="T42" fmla="*/ 1485 w 2615"/>
                <a:gd name="T43" fmla="*/ 839 h 1270"/>
                <a:gd name="T44" fmla="*/ 1814 w 2615"/>
                <a:gd name="T45" fmla="*/ 1008 h 1270"/>
                <a:gd name="T46" fmla="*/ 2493 w 2615"/>
                <a:gd name="T47" fmla="*/ 1143 h 1270"/>
                <a:gd name="T48" fmla="*/ 2369 w 2615"/>
                <a:gd name="T49" fmla="*/ 1149 h 1270"/>
                <a:gd name="T50" fmla="*/ 1713 w 2615"/>
                <a:gd name="T51" fmla="*/ 985 h 1270"/>
                <a:gd name="T52" fmla="*/ 1414 w 2615"/>
                <a:gd name="T53" fmla="*/ 802 h 1270"/>
                <a:gd name="T54" fmla="*/ 1329 w 2615"/>
                <a:gd name="T55" fmla="*/ 697 h 1270"/>
                <a:gd name="T56" fmla="*/ 1293 w 2615"/>
                <a:gd name="T57" fmla="*/ 539 h 1270"/>
                <a:gd name="T58" fmla="*/ 1132 w 2615"/>
                <a:gd name="T59" fmla="*/ 340 h 1270"/>
                <a:gd name="T60" fmla="*/ 801 w 2615"/>
                <a:gd name="T61" fmla="*/ 171 h 1270"/>
                <a:gd name="T62" fmla="*/ 122 w 2615"/>
                <a:gd name="T63" fmla="*/ 35 h 1270"/>
                <a:gd name="T64" fmla="*/ 122 w 2615"/>
                <a:gd name="T65" fmla="*/ 43 h 1270"/>
                <a:gd name="T66" fmla="*/ 798 w 2615"/>
                <a:gd name="T67" fmla="*/ 179 h 1270"/>
                <a:gd name="T68" fmla="*/ 1128 w 2615"/>
                <a:gd name="T69" fmla="*/ 347 h 1270"/>
                <a:gd name="T70" fmla="*/ 1285 w 2615"/>
                <a:gd name="T71" fmla="*/ 541 h 1270"/>
                <a:gd name="T72" fmla="*/ 1322 w 2615"/>
                <a:gd name="T73" fmla="*/ 700 h 1270"/>
                <a:gd name="T74" fmla="*/ 1408 w 2615"/>
                <a:gd name="T75" fmla="*/ 807 h 1270"/>
                <a:gd name="T76" fmla="*/ 1710 w 2615"/>
                <a:gd name="T77" fmla="*/ 992 h 1270"/>
                <a:gd name="T78" fmla="*/ 2368 w 2615"/>
                <a:gd name="T79" fmla="*/ 1157 h 1270"/>
                <a:gd name="T80" fmla="*/ 2491 w 2615"/>
                <a:gd name="T81" fmla="*/ 1175 h 1270"/>
                <a:gd name="T82" fmla="*/ 1803 w 2615"/>
                <a:gd name="T83" fmla="*/ 1038 h 1270"/>
                <a:gd name="T84" fmla="*/ 1464 w 2615"/>
                <a:gd name="T85" fmla="*/ 864 h 1270"/>
                <a:gd name="T86" fmla="*/ 1317 w 2615"/>
                <a:gd name="T87" fmla="*/ 708 h 1270"/>
                <a:gd name="T88" fmla="*/ 1284 w 2615"/>
                <a:gd name="T89" fmla="*/ 593 h 1270"/>
                <a:gd name="T90" fmla="*/ 1180 w 2615"/>
                <a:gd name="T91" fmla="*/ 401 h 1270"/>
                <a:gd name="T92" fmla="*/ 891 w 2615"/>
                <a:gd name="T93" fmla="*/ 224 h 1270"/>
                <a:gd name="T94" fmla="*/ 243 w 2615"/>
                <a:gd name="T95" fmla="*/ 61 h 1270"/>
                <a:gd name="T96" fmla="*/ 2422 w 2615"/>
                <a:gd name="T97" fmla="*/ 1036 h 1270"/>
                <a:gd name="T98" fmla="*/ 2393 w 2615"/>
                <a:gd name="T99" fmla="*/ 1222 h 1270"/>
                <a:gd name="T100" fmla="*/ 2389 w 2615"/>
                <a:gd name="T101" fmla="*/ 1043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15" h="1270">
                  <a:moveTo>
                    <a:pt x="1" y="0"/>
                  </a:moveTo>
                  <a:lnTo>
                    <a:pt x="123" y="3"/>
                  </a:lnTo>
                  <a:lnTo>
                    <a:pt x="246" y="14"/>
                  </a:lnTo>
                  <a:lnTo>
                    <a:pt x="484" y="50"/>
                  </a:lnTo>
                  <a:lnTo>
                    <a:pt x="707" y="105"/>
                  </a:lnTo>
                  <a:lnTo>
                    <a:pt x="811" y="141"/>
                  </a:lnTo>
                  <a:lnTo>
                    <a:pt x="908" y="179"/>
                  </a:lnTo>
                  <a:lnTo>
                    <a:pt x="998" y="221"/>
                  </a:lnTo>
                  <a:lnTo>
                    <a:pt x="1078" y="266"/>
                  </a:lnTo>
                  <a:lnTo>
                    <a:pt x="1150" y="314"/>
                  </a:lnTo>
                  <a:lnTo>
                    <a:pt x="1211" y="364"/>
                  </a:lnTo>
                  <a:lnTo>
                    <a:pt x="1260" y="416"/>
                  </a:lnTo>
                  <a:cubicBezTo>
                    <a:pt x="1261" y="417"/>
                    <a:pt x="1262" y="418"/>
                    <a:pt x="1262" y="419"/>
                  </a:cubicBezTo>
                  <a:lnTo>
                    <a:pt x="1298" y="471"/>
                  </a:lnTo>
                  <a:cubicBezTo>
                    <a:pt x="1299" y="472"/>
                    <a:pt x="1300" y="474"/>
                    <a:pt x="1301" y="475"/>
                  </a:cubicBezTo>
                  <a:lnTo>
                    <a:pt x="1323" y="527"/>
                  </a:lnTo>
                  <a:cubicBezTo>
                    <a:pt x="1323" y="529"/>
                    <a:pt x="1324" y="531"/>
                    <a:pt x="1324" y="533"/>
                  </a:cubicBezTo>
                  <a:lnTo>
                    <a:pt x="1331" y="586"/>
                  </a:lnTo>
                  <a:lnTo>
                    <a:pt x="1339" y="636"/>
                  </a:lnTo>
                  <a:lnTo>
                    <a:pt x="1358" y="683"/>
                  </a:lnTo>
                  <a:lnTo>
                    <a:pt x="1391" y="731"/>
                  </a:lnTo>
                  <a:lnTo>
                    <a:pt x="1437" y="780"/>
                  </a:lnTo>
                  <a:lnTo>
                    <a:pt x="1495" y="827"/>
                  </a:lnTo>
                  <a:lnTo>
                    <a:pt x="1562" y="873"/>
                  </a:lnTo>
                  <a:lnTo>
                    <a:pt x="1640" y="915"/>
                  </a:lnTo>
                  <a:lnTo>
                    <a:pt x="1727" y="956"/>
                  </a:lnTo>
                  <a:lnTo>
                    <a:pt x="1820" y="993"/>
                  </a:lnTo>
                  <a:lnTo>
                    <a:pt x="1921" y="1028"/>
                  </a:lnTo>
                  <a:lnTo>
                    <a:pt x="2140" y="1082"/>
                  </a:lnTo>
                  <a:lnTo>
                    <a:pt x="2374" y="1118"/>
                  </a:lnTo>
                  <a:lnTo>
                    <a:pt x="2494" y="1128"/>
                  </a:lnTo>
                  <a:lnTo>
                    <a:pt x="2568" y="1129"/>
                  </a:lnTo>
                  <a:lnTo>
                    <a:pt x="2567" y="1137"/>
                  </a:lnTo>
                  <a:lnTo>
                    <a:pt x="2494" y="1136"/>
                  </a:lnTo>
                  <a:lnTo>
                    <a:pt x="2373" y="1126"/>
                  </a:lnTo>
                  <a:lnTo>
                    <a:pt x="2138" y="1090"/>
                  </a:lnTo>
                  <a:lnTo>
                    <a:pt x="1919" y="1035"/>
                  </a:lnTo>
                  <a:lnTo>
                    <a:pt x="1817" y="1001"/>
                  </a:lnTo>
                  <a:lnTo>
                    <a:pt x="1723" y="963"/>
                  </a:lnTo>
                  <a:lnTo>
                    <a:pt x="1636" y="922"/>
                  </a:lnTo>
                  <a:lnTo>
                    <a:pt x="1557" y="879"/>
                  </a:lnTo>
                  <a:lnTo>
                    <a:pt x="1490" y="833"/>
                  </a:lnTo>
                  <a:lnTo>
                    <a:pt x="1431" y="786"/>
                  </a:lnTo>
                  <a:lnTo>
                    <a:pt x="1385" y="736"/>
                  </a:lnTo>
                  <a:lnTo>
                    <a:pt x="1351" y="687"/>
                  </a:lnTo>
                  <a:lnTo>
                    <a:pt x="1331" y="638"/>
                  </a:lnTo>
                  <a:lnTo>
                    <a:pt x="1323" y="587"/>
                  </a:lnTo>
                  <a:lnTo>
                    <a:pt x="1316" y="534"/>
                  </a:lnTo>
                  <a:cubicBezTo>
                    <a:pt x="1316" y="533"/>
                    <a:pt x="1316" y="532"/>
                    <a:pt x="1315" y="530"/>
                  </a:cubicBezTo>
                  <a:lnTo>
                    <a:pt x="1293" y="478"/>
                  </a:lnTo>
                  <a:cubicBezTo>
                    <a:pt x="1293" y="477"/>
                    <a:pt x="1292" y="476"/>
                    <a:pt x="1292" y="475"/>
                  </a:cubicBezTo>
                  <a:lnTo>
                    <a:pt x="1256" y="423"/>
                  </a:lnTo>
                  <a:cubicBezTo>
                    <a:pt x="1255" y="423"/>
                    <a:pt x="1255" y="422"/>
                    <a:pt x="1254" y="422"/>
                  </a:cubicBezTo>
                  <a:lnTo>
                    <a:pt x="1206" y="370"/>
                  </a:lnTo>
                  <a:lnTo>
                    <a:pt x="1145" y="320"/>
                  </a:lnTo>
                  <a:lnTo>
                    <a:pt x="1074" y="272"/>
                  </a:lnTo>
                  <a:lnTo>
                    <a:pt x="994" y="228"/>
                  </a:lnTo>
                  <a:lnTo>
                    <a:pt x="905" y="187"/>
                  </a:lnTo>
                  <a:lnTo>
                    <a:pt x="809" y="148"/>
                  </a:lnTo>
                  <a:lnTo>
                    <a:pt x="705" y="113"/>
                  </a:lnTo>
                  <a:lnTo>
                    <a:pt x="483" y="58"/>
                  </a:lnTo>
                  <a:lnTo>
                    <a:pt x="246" y="22"/>
                  </a:lnTo>
                  <a:lnTo>
                    <a:pt x="123" y="11"/>
                  </a:lnTo>
                  <a:lnTo>
                    <a:pt x="1" y="8"/>
                  </a:lnTo>
                  <a:lnTo>
                    <a:pt x="1" y="0"/>
                  </a:lnTo>
                  <a:close/>
                  <a:moveTo>
                    <a:pt x="1" y="16"/>
                  </a:moveTo>
                  <a:lnTo>
                    <a:pt x="123" y="19"/>
                  </a:lnTo>
                  <a:lnTo>
                    <a:pt x="245" y="29"/>
                  </a:lnTo>
                  <a:lnTo>
                    <a:pt x="482" y="66"/>
                  </a:lnTo>
                  <a:lnTo>
                    <a:pt x="703" y="121"/>
                  </a:lnTo>
                  <a:lnTo>
                    <a:pt x="806" y="156"/>
                  </a:lnTo>
                  <a:lnTo>
                    <a:pt x="902" y="194"/>
                  </a:lnTo>
                  <a:lnTo>
                    <a:pt x="991" y="235"/>
                  </a:lnTo>
                  <a:lnTo>
                    <a:pt x="1070" y="279"/>
                  </a:lnTo>
                  <a:lnTo>
                    <a:pt x="1141" y="327"/>
                  </a:lnTo>
                  <a:lnTo>
                    <a:pt x="1201" y="376"/>
                  </a:lnTo>
                  <a:lnTo>
                    <a:pt x="1248" y="427"/>
                  </a:lnTo>
                  <a:cubicBezTo>
                    <a:pt x="1249" y="427"/>
                    <a:pt x="1249" y="428"/>
                    <a:pt x="1249" y="428"/>
                  </a:cubicBezTo>
                  <a:lnTo>
                    <a:pt x="1285" y="480"/>
                  </a:lnTo>
                  <a:cubicBezTo>
                    <a:pt x="1285" y="480"/>
                    <a:pt x="1286" y="481"/>
                    <a:pt x="1286" y="481"/>
                  </a:cubicBezTo>
                  <a:lnTo>
                    <a:pt x="1308" y="533"/>
                  </a:lnTo>
                  <a:cubicBezTo>
                    <a:pt x="1308" y="534"/>
                    <a:pt x="1308" y="535"/>
                    <a:pt x="1308" y="535"/>
                  </a:cubicBezTo>
                  <a:lnTo>
                    <a:pt x="1315" y="588"/>
                  </a:lnTo>
                  <a:lnTo>
                    <a:pt x="1323" y="640"/>
                  </a:lnTo>
                  <a:lnTo>
                    <a:pt x="1344" y="691"/>
                  </a:lnTo>
                  <a:lnTo>
                    <a:pt x="1379" y="741"/>
                  </a:lnTo>
                  <a:lnTo>
                    <a:pt x="1425" y="791"/>
                  </a:lnTo>
                  <a:lnTo>
                    <a:pt x="1485" y="839"/>
                  </a:lnTo>
                  <a:lnTo>
                    <a:pt x="1553" y="886"/>
                  </a:lnTo>
                  <a:lnTo>
                    <a:pt x="1632" y="929"/>
                  </a:lnTo>
                  <a:lnTo>
                    <a:pt x="1720" y="970"/>
                  </a:lnTo>
                  <a:lnTo>
                    <a:pt x="1814" y="1008"/>
                  </a:lnTo>
                  <a:lnTo>
                    <a:pt x="1916" y="1043"/>
                  </a:lnTo>
                  <a:lnTo>
                    <a:pt x="2136" y="1098"/>
                  </a:lnTo>
                  <a:lnTo>
                    <a:pt x="2372" y="1134"/>
                  </a:lnTo>
                  <a:lnTo>
                    <a:pt x="2493" y="1143"/>
                  </a:lnTo>
                  <a:lnTo>
                    <a:pt x="2567" y="1145"/>
                  </a:lnTo>
                  <a:lnTo>
                    <a:pt x="2567" y="1161"/>
                  </a:lnTo>
                  <a:lnTo>
                    <a:pt x="2492" y="1159"/>
                  </a:lnTo>
                  <a:lnTo>
                    <a:pt x="2369" y="1149"/>
                  </a:lnTo>
                  <a:lnTo>
                    <a:pt x="2133" y="1113"/>
                  </a:lnTo>
                  <a:lnTo>
                    <a:pt x="1911" y="1058"/>
                  </a:lnTo>
                  <a:lnTo>
                    <a:pt x="1808" y="1023"/>
                  </a:lnTo>
                  <a:lnTo>
                    <a:pt x="1713" y="985"/>
                  </a:lnTo>
                  <a:lnTo>
                    <a:pt x="1625" y="943"/>
                  </a:lnTo>
                  <a:lnTo>
                    <a:pt x="1544" y="899"/>
                  </a:lnTo>
                  <a:lnTo>
                    <a:pt x="1474" y="852"/>
                  </a:lnTo>
                  <a:lnTo>
                    <a:pt x="1414" y="802"/>
                  </a:lnTo>
                  <a:lnTo>
                    <a:pt x="1367" y="752"/>
                  </a:lnTo>
                  <a:cubicBezTo>
                    <a:pt x="1366" y="752"/>
                    <a:pt x="1366" y="751"/>
                    <a:pt x="1366" y="751"/>
                  </a:cubicBezTo>
                  <a:lnTo>
                    <a:pt x="1330" y="699"/>
                  </a:lnTo>
                  <a:cubicBezTo>
                    <a:pt x="1330" y="699"/>
                    <a:pt x="1329" y="698"/>
                    <a:pt x="1329" y="697"/>
                  </a:cubicBezTo>
                  <a:lnTo>
                    <a:pt x="1308" y="645"/>
                  </a:lnTo>
                  <a:cubicBezTo>
                    <a:pt x="1308" y="645"/>
                    <a:pt x="1308" y="644"/>
                    <a:pt x="1308" y="644"/>
                  </a:cubicBezTo>
                  <a:lnTo>
                    <a:pt x="1300" y="591"/>
                  </a:lnTo>
                  <a:lnTo>
                    <a:pt x="1293" y="539"/>
                  </a:lnTo>
                  <a:lnTo>
                    <a:pt x="1271" y="488"/>
                  </a:lnTo>
                  <a:lnTo>
                    <a:pt x="1236" y="438"/>
                  </a:lnTo>
                  <a:lnTo>
                    <a:pt x="1190" y="389"/>
                  </a:lnTo>
                  <a:lnTo>
                    <a:pt x="1132" y="340"/>
                  </a:lnTo>
                  <a:lnTo>
                    <a:pt x="1063" y="293"/>
                  </a:lnTo>
                  <a:lnTo>
                    <a:pt x="984" y="250"/>
                  </a:lnTo>
                  <a:lnTo>
                    <a:pt x="897" y="209"/>
                  </a:lnTo>
                  <a:lnTo>
                    <a:pt x="801" y="171"/>
                  </a:lnTo>
                  <a:lnTo>
                    <a:pt x="700" y="136"/>
                  </a:lnTo>
                  <a:lnTo>
                    <a:pt x="479" y="81"/>
                  </a:lnTo>
                  <a:lnTo>
                    <a:pt x="244" y="45"/>
                  </a:lnTo>
                  <a:lnTo>
                    <a:pt x="122" y="35"/>
                  </a:lnTo>
                  <a:lnTo>
                    <a:pt x="0" y="32"/>
                  </a:lnTo>
                  <a:lnTo>
                    <a:pt x="1" y="16"/>
                  </a:lnTo>
                  <a:close/>
                  <a:moveTo>
                    <a:pt x="0" y="40"/>
                  </a:moveTo>
                  <a:lnTo>
                    <a:pt x="122" y="43"/>
                  </a:lnTo>
                  <a:lnTo>
                    <a:pt x="243" y="53"/>
                  </a:lnTo>
                  <a:lnTo>
                    <a:pt x="478" y="89"/>
                  </a:lnTo>
                  <a:lnTo>
                    <a:pt x="698" y="144"/>
                  </a:lnTo>
                  <a:lnTo>
                    <a:pt x="798" y="179"/>
                  </a:lnTo>
                  <a:lnTo>
                    <a:pt x="894" y="216"/>
                  </a:lnTo>
                  <a:lnTo>
                    <a:pt x="981" y="257"/>
                  </a:lnTo>
                  <a:lnTo>
                    <a:pt x="1059" y="300"/>
                  </a:lnTo>
                  <a:lnTo>
                    <a:pt x="1128" y="347"/>
                  </a:lnTo>
                  <a:lnTo>
                    <a:pt x="1185" y="395"/>
                  </a:lnTo>
                  <a:lnTo>
                    <a:pt x="1230" y="443"/>
                  </a:lnTo>
                  <a:lnTo>
                    <a:pt x="1264" y="492"/>
                  </a:lnTo>
                  <a:lnTo>
                    <a:pt x="1285" y="541"/>
                  </a:lnTo>
                  <a:lnTo>
                    <a:pt x="1292" y="592"/>
                  </a:lnTo>
                  <a:lnTo>
                    <a:pt x="1300" y="645"/>
                  </a:lnTo>
                  <a:cubicBezTo>
                    <a:pt x="1300" y="646"/>
                    <a:pt x="1300" y="647"/>
                    <a:pt x="1301" y="648"/>
                  </a:cubicBezTo>
                  <a:lnTo>
                    <a:pt x="1322" y="700"/>
                  </a:lnTo>
                  <a:cubicBezTo>
                    <a:pt x="1322" y="702"/>
                    <a:pt x="1323" y="703"/>
                    <a:pt x="1323" y="704"/>
                  </a:cubicBezTo>
                  <a:lnTo>
                    <a:pt x="1359" y="756"/>
                  </a:lnTo>
                  <a:cubicBezTo>
                    <a:pt x="1360" y="756"/>
                    <a:pt x="1360" y="757"/>
                    <a:pt x="1361" y="757"/>
                  </a:cubicBezTo>
                  <a:lnTo>
                    <a:pt x="1408" y="807"/>
                  </a:lnTo>
                  <a:lnTo>
                    <a:pt x="1469" y="858"/>
                  </a:lnTo>
                  <a:lnTo>
                    <a:pt x="1539" y="906"/>
                  </a:lnTo>
                  <a:lnTo>
                    <a:pt x="1621" y="950"/>
                  </a:lnTo>
                  <a:lnTo>
                    <a:pt x="1710" y="992"/>
                  </a:lnTo>
                  <a:lnTo>
                    <a:pt x="1806" y="1030"/>
                  </a:lnTo>
                  <a:lnTo>
                    <a:pt x="1908" y="1066"/>
                  </a:lnTo>
                  <a:lnTo>
                    <a:pt x="2131" y="1121"/>
                  </a:lnTo>
                  <a:lnTo>
                    <a:pt x="2368" y="1157"/>
                  </a:lnTo>
                  <a:lnTo>
                    <a:pt x="2491" y="1167"/>
                  </a:lnTo>
                  <a:lnTo>
                    <a:pt x="2567" y="1169"/>
                  </a:lnTo>
                  <a:lnTo>
                    <a:pt x="2566" y="1177"/>
                  </a:lnTo>
                  <a:lnTo>
                    <a:pt x="2491" y="1175"/>
                  </a:lnTo>
                  <a:lnTo>
                    <a:pt x="2367" y="1165"/>
                  </a:lnTo>
                  <a:lnTo>
                    <a:pt x="2129" y="1129"/>
                  </a:lnTo>
                  <a:lnTo>
                    <a:pt x="1906" y="1073"/>
                  </a:lnTo>
                  <a:lnTo>
                    <a:pt x="1803" y="1038"/>
                  </a:lnTo>
                  <a:lnTo>
                    <a:pt x="1706" y="999"/>
                  </a:lnTo>
                  <a:lnTo>
                    <a:pt x="1617" y="957"/>
                  </a:lnTo>
                  <a:lnTo>
                    <a:pt x="1535" y="912"/>
                  </a:lnTo>
                  <a:lnTo>
                    <a:pt x="1464" y="864"/>
                  </a:lnTo>
                  <a:lnTo>
                    <a:pt x="1402" y="813"/>
                  </a:lnTo>
                  <a:lnTo>
                    <a:pt x="1355" y="763"/>
                  </a:lnTo>
                  <a:cubicBezTo>
                    <a:pt x="1354" y="762"/>
                    <a:pt x="1353" y="761"/>
                    <a:pt x="1353" y="760"/>
                  </a:cubicBezTo>
                  <a:lnTo>
                    <a:pt x="1317" y="708"/>
                  </a:lnTo>
                  <a:cubicBezTo>
                    <a:pt x="1316" y="707"/>
                    <a:pt x="1315" y="705"/>
                    <a:pt x="1314" y="703"/>
                  </a:cubicBezTo>
                  <a:lnTo>
                    <a:pt x="1293" y="651"/>
                  </a:lnTo>
                  <a:cubicBezTo>
                    <a:pt x="1293" y="650"/>
                    <a:pt x="1292" y="648"/>
                    <a:pt x="1292" y="646"/>
                  </a:cubicBezTo>
                  <a:lnTo>
                    <a:pt x="1284" y="593"/>
                  </a:lnTo>
                  <a:lnTo>
                    <a:pt x="1277" y="543"/>
                  </a:lnTo>
                  <a:lnTo>
                    <a:pt x="1257" y="496"/>
                  </a:lnTo>
                  <a:lnTo>
                    <a:pt x="1224" y="448"/>
                  </a:lnTo>
                  <a:lnTo>
                    <a:pt x="1180" y="401"/>
                  </a:lnTo>
                  <a:lnTo>
                    <a:pt x="1123" y="353"/>
                  </a:lnTo>
                  <a:lnTo>
                    <a:pt x="1055" y="307"/>
                  </a:lnTo>
                  <a:lnTo>
                    <a:pt x="977" y="264"/>
                  </a:lnTo>
                  <a:lnTo>
                    <a:pt x="891" y="224"/>
                  </a:lnTo>
                  <a:lnTo>
                    <a:pt x="796" y="186"/>
                  </a:lnTo>
                  <a:lnTo>
                    <a:pt x="696" y="152"/>
                  </a:lnTo>
                  <a:lnTo>
                    <a:pt x="477" y="97"/>
                  </a:lnTo>
                  <a:lnTo>
                    <a:pt x="243" y="61"/>
                  </a:lnTo>
                  <a:lnTo>
                    <a:pt x="122" y="51"/>
                  </a:lnTo>
                  <a:lnTo>
                    <a:pt x="0" y="48"/>
                  </a:lnTo>
                  <a:lnTo>
                    <a:pt x="0" y="40"/>
                  </a:lnTo>
                  <a:close/>
                  <a:moveTo>
                    <a:pt x="2422" y="1036"/>
                  </a:moveTo>
                  <a:lnTo>
                    <a:pt x="2615" y="1154"/>
                  </a:lnTo>
                  <a:lnTo>
                    <a:pt x="2416" y="1264"/>
                  </a:lnTo>
                  <a:cubicBezTo>
                    <a:pt x="2405" y="1270"/>
                    <a:pt x="2390" y="1266"/>
                    <a:pt x="2384" y="1254"/>
                  </a:cubicBezTo>
                  <a:cubicBezTo>
                    <a:pt x="2377" y="1243"/>
                    <a:pt x="2382" y="1228"/>
                    <a:pt x="2393" y="1222"/>
                  </a:cubicBezTo>
                  <a:lnTo>
                    <a:pt x="2555" y="1132"/>
                  </a:lnTo>
                  <a:lnTo>
                    <a:pt x="2554" y="1174"/>
                  </a:lnTo>
                  <a:lnTo>
                    <a:pt x="2397" y="1076"/>
                  </a:lnTo>
                  <a:cubicBezTo>
                    <a:pt x="2385" y="1070"/>
                    <a:pt x="2382" y="1055"/>
                    <a:pt x="2389" y="1043"/>
                  </a:cubicBezTo>
                  <a:cubicBezTo>
                    <a:pt x="2396" y="1032"/>
                    <a:pt x="2411" y="1029"/>
                    <a:pt x="2422" y="1036"/>
                  </a:cubicBez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43594" y="4101455"/>
            <a:ext cx="8540154" cy="268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Attention = synchronization </a:t>
            </a:r>
            <a:r>
              <a:rPr lang="en-US" dirty="0"/>
              <a:t>of </a:t>
            </a:r>
            <a:r>
              <a:rPr lang="en-US" dirty="0" smtClean="0"/>
              <a:t>neurons, limited </a:t>
            </a:r>
            <a:r>
              <a:rPr lang="en-US" dirty="0"/>
              <a:t>to </a:t>
            </a:r>
            <a:r>
              <a:rPr lang="en-US" dirty="0" smtClean="0"/>
              <a:t>S, perception S</a:t>
            </a:r>
            <a:r>
              <a:rPr lang="en-US" dirty="0" smtClean="0">
                <a:sym typeface="Wingdings" pitchFamily="2" charset="2"/>
              </a:rPr>
              <a:t>S strongly </a:t>
            </a:r>
            <a:r>
              <a:rPr lang="en-US" dirty="0" smtClean="0"/>
              <a:t>binds attention, no chance for normal development. </a:t>
            </a:r>
            <a:br>
              <a:rPr lang="en-US" dirty="0" smtClean="0"/>
            </a:br>
            <a:r>
              <a:rPr lang="en-US" b="1" dirty="0" smtClean="0"/>
              <a:t>Asperger syndrome</a:t>
            </a:r>
            <a:r>
              <a:rPr lang="en-US" dirty="0" smtClean="0"/>
              <a:t> strong C=&gt;S activates </a:t>
            </a:r>
            <a:r>
              <a:rPr lang="en-US" dirty="0"/>
              <a:t>sensory cortices </a:t>
            </a:r>
            <a:r>
              <a:rPr lang="en-US" dirty="0" smtClean="0"/>
              <a:t> preventing understanding </a:t>
            </a:r>
            <a:r>
              <a:rPr lang="en-US" dirty="0"/>
              <a:t>of metaphoric </a:t>
            </a:r>
            <a:r>
              <a:rPr lang="en-US" dirty="0" smtClean="0"/>
              <a:t>language. </a:t>
            </a:r>
            <a:endParaRPr lang="pl-PL" dirty="0"/>
          </a:p>
          <a:p>
            <a:pPr marL="0" indent="0">
              <a:buNone/>
            </a:pPr>
            <a:r>
              <a:rPr lang="en-US" dirty="0"/>
              <a:t>If </a:t>
            </a:r>
            <a:r>
              <a:rPr lang="en-US" dirty="0" smtClean="0"/>
              <a:t>central </a:t>
            </a:r>
            <a:r>
              <a:rPr lang="en-US" dirty="0"/>
              <a:t>C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C processes </a:t>
            </a:r>
            <a:r>
              <a:rPr lang="en-US" dirty="0" smtClean="0"/>
              <a:t>dominate</a:t>
            </a:r>
            <a:r>
              <a:rPr lang="en-US" dirty="0"/>
              <a:t>, no vivid imagery </a:t>
            </a:r>
            <a:r>
              <a:rPr lang="en-US" dirty="0" smtClean="0"/>
              <a:t>but efficient </a:t>
            </a:r>
            <a:r>
              <a:rPr lang="en-US" dirty="0"/>
              <a:t>abstract thinking </a:t>
            </a:r>
            <a:r>
              <a:rPr lang="en-US" dirty="0" smtClean="0"/>
              <a:t>is expected - mathematicians</a:t>
            </a:r>
            <a:r>
              <a:rPr lang="en-US" dirty="0"/>
              <a:t>, logicians, theoretical physicist, theologians and philosophers </a:t>
            </a:r>
            <a:r>
              <a:rPr lang="en-US" dirty="0" smtClean="0"/>
              <a:t>ideas</a:t>
            </a:r>
            <a:r>
              <a:rPr lang="en-US" dirty="0"/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5550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Learning styles 2</a:t>
            </a:r>
            <a:r>
              <a:rPr lang="en-US" baseline="30000" dirty="0" smtClean="0">
                <a:latin typeface="Arial Unicode MS" pitchFamily="34" charset="-128"/>
              </a:rPr>
              <a:t>nd</a:t>
            </a:r>
            <a:r>
              <a:rPr lang="en-US" dirty="0" smtClean="0">
                <a:latin typeface="Arial Unicode MS" pitchFamily="34" charset="-128"/>
              </a:rPr>
              <a:t> 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999" y="1124744"/>
            <a:ext cx="4248747" cy="288032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Kolb passive-active dimension, observation – experimentation: motor-central </a:t>
            </a:r>
            <a:r>
              <a:rPr lang="en-US" dirty="0"/>
              <a:t>processes M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C, </a:t>
            </a:r>
            <a:r>
              <a:rPr lang="en-US" dirty="0" smtClean="0"/>
              <a:t>sensory-motor </a:t>
            </a:r>
            <a:r>
              <a:rPr lang="en-US" dirty="0"/>
              <a:t>processes M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S. </a:t>
            </a: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Autistic people: processes </a:t>
            </a:r>
            <a:r>
              <a:rPr lang="en-US" dirty="0"/>
              <a:t>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motor level M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M,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leads to repetitive movements, echolalia.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532928" y="1217355"/>
            <a:ext cx="4522788" cy="2397379"/>
            <a:chOff x="2099" y="1764"/>
            <a:chExt cx="3143" cy="1666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02" y="1767"/>
              <a:ext cx="3137" cy="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3572" y="3039"/>
              <a:ext cx="883" cy="380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3563" y="3030"/>
              <a:ext cx="900" cy="397"/>
            </a:xfrm>
            <a:custGeom>
              <a:avLst/>
              <a:gdLst>
                <a:gd name="T0" fmla="*/ 0 w 2624"/>
                <a:gd name="T1" fmla="*/ 24 h 1104"/>
                <a:gd name="T2" fmla="*/ 24 w 2624"/>
                <a:gd name="T3" fmla="*/ 0 h 1104"/>
                <a:gd name="T4" fmla="*/ 2600 w 2624"/>
                <a:gd name="T5" fmla="*/ 0 h 1104"/>
                <a:gd name="T6" fmla="*/ 2624 w 2624"/>
                <a:gd name="T7" fmla="*/ 24 h 1104"/>
                <a:gd name="T8" fmla="*/ 2624 w 2624"/>
                <a:gd name="T9" fmla="*/ 1080 h 1104"/>
                <a:gd name="T10" fmla="*/ 2600 w 2624"/>
                <a:gd name="T11" fmla="*/ 1104 h 1104"/>
                <a:gd name="T12" fmla="*/ 24 w 2624"/>
                <a:gd name="T13" fmla="*/ 1104 h 1104"/>
                <a:gd name="T14" fmla="*/ 0 w 2624"/>
                <a:gd name="T15" fmla="*/ 1080 h 1104"/>
                <a:gd name="T16" fmla="*/ 0 w 2624"/>
                <a:gd name="T17" fmla="*/ 24 h 1104"/>
                <a:gd name="T18" fmla="*/ 48 w 2624"/>
                <a:gd name="T19" fmla="*/ 1080 h 1104"/>
                <a:gd name="T20" fmla="*/ 24 w 2624"/>
                <a:gd name="T21" fmla="*/ 1056 h 1104"/>
                <a:gd name="T22" fmla="*/ 2600 w 2624"/>
                <a:gd name="T23" fmla="*/ 1056 h 1104"/>
                <a:gd name="T24" fmla="*/ 2576 w 2624"/>
                <a:gd name="T25" fmla="*/ 1080 h 1104"/>
                <a:gd name="T26" fmla="*/ 2576 w 2624"/>
                <a:gd name="T27" fmla="*/ 24 h 1104"/>
                <a:gd name="T28" fmla="*/ 2600 w 2624"/>
                <a:gd name="T29" fmla="*/ 48 h 1104"/>
                <a:gd name="T30" fmla="*/ 24 w 2624"/>
                <a:gd name="T31" fmla="*/ 48 h 1104"/>
                <a:gd name="T32" fmla="*/ 48 w 2624"/>
                <a:gd name="T33" fmla="*/ 24 h 1104"/>
                <a:gd name="T34" fmla="*/ 48 w 2624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4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600" y="0"/>
                  </a:lnTo>
                  <a:cubicBezTo>
                    <a:pt x="2614" y="0"/>
                    <a:pt x="2624" y="11"/>
                    <a:pt x="2624" y="24"/>
                  </a:cubicBezTo>
                  <a:lnTo>
                    <a:pt x="2624" y="1080"/>
                  </a:lnTo>
                  <a:cubicBezTo>
                    <a:pt x="2624" y="1094"/>
                    <a:pt x="2614" y="1104"/>
                    <a:pt x="2600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600" y="1056"/>
                  </a:lnTo>
                  <a:lnTo>
                    <a:pt x="2576" y="1080"/>
                  </a:lnTo>
                  <a:lnTo>
                    <a:pt x="2576" y="24"/>
                  </a:lnTo>
                  <a:lnTo>
                    <a:pt x="26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680" y="3123"/>
              <a:ext cx="81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S=Sensory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350" y="1773"/>
              <a:ext cx="883" cy="380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4342" y="1764"/>
              <a:ext cx="900" cy="397"/>
            </a:xfrm>
            <a:custGeom>
              <a:avLst/>
              <a:gdLst>
                <a:gd name="T0" fmla="*/ 0 w 2624"/>
                <a:gd name="T1" fmla="*/ 24 h 1104"/>
                <a:gd name="T2" fmla="*/ 24 w 2624"/>
                <a:gd name="T3" fmla="*/ 0 h 1104"/>
                <a:gd name="T4" fmla="*/ 2600 w 2624"/>
                <a:gd name="T5" fmla="*/ 0 h 1104"/>
                <a:gd name="T6" fmla="*/ 2624 w 2624"/>
                <a:gd name="T7" fmla="*/ 24 h 1104"/>
                <a:gd name="T8" fmla="*/ 2624 w 2624"/>
                <a:gd name="T9" fmla="*/ 1080 h 1104"/>
                <a:gd name="T10" fmla="*/ 2600 w 2624"/>
                <a:gd name="T11" fmla="*/ 1104 h 1104"/>
                <a:gd name="T12" fmla="*/ 24 w 2624"/>
                <a:gd name="T13" fmla="*/ 1104 h 1104"/>
                <a:gd name="T14" fmla="*/ 0 w 2624"/>
                <a:gd name="T15" fmla="*/ 1080 h 1104"/>
                <a:gd name="T16" fmla="*/ 0 w 2624"/>
                <a:gd name="T17" fmla="*/ 24 h 1104"/>
                <a:gd name="T18" fmla="*/ 48 w 2624"/>
                <a:gd name="T19" fmla="*/ 1080 h 1104"/>
                <a:gd name="T20" fmla="*/ 24 w 2624"/>
                <a:gd name="T21" fmla="*/ 1056 h 1104"/>
                <a:gd name="T22" fmla="*/ 2600 w 2624"/>
                <a:gd name="T23" fmla="*/ 1056 h 1104"/>
                <a:gd name="T24" fmla="*/ 2576 w 2624"/>
                <a:gd name="T25" fmla="*/ 1080 h 1104"/>
                <a:gd name="T26" fmla="*/ 2576 w 2624"/>
                <a:gd name="T27" fmla="*/ 24 h 1104"/>
                <a:gd name="T28" fmla="*/ 2600 w 2624"/>
                <a:gd name="T29" fmla="*/ 48 h 1104"/>
                <a:gd name="T30" fmla="*/ 24 w 2624"/>
                <a:gd name="T31" fmla="*/ 48 h 1104"/>
                <a:gd name="T32" fmla="*/ 48 w 2624"/>
                <a:gd name="T33" fmla="*/ 24 h 1104"/>
                <a:gd name="T34" fmla="*/ 48 w 2624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4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600" y="0"/>
                  </a:lnTo>
                  <a:cubicBezTo>
                    <a:pt x="2614" y="0"/>
                    <a:pt x="2624" y="11"/>
                    <a:pt x="2624" y="24"/>
                  </a:cubicBezTo>
                  <a:lnTo>
                    <a:pt x="2624" y="1080"/>
                  </a:lnTo>
                  <a:cubicBezTo>
                    <a:pt x="2624" y="1094"/>
                    <a:pt x="2614" y="1104"/>
                    <a:pt x="2600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600" y="1056"/>
                  </a:lnTo>
                  <a:lnTo>
                    <a:pt x="2576" y="1080"/>
                  </a:lnTo>
                  <a:lnTo>
                    <a:pt x="2576" y="24"/>
                  </a:lnTo>
                  <a:lnTo>
                    <a:pt x="26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43" y="1857"/>
              <a:ext cx="77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C=Central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590" y="1802"/>
              <a:ext cx="878" cy="379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582" y="1793"/>
              <a:ext cx="894" cy="397"/>
            </a:xfrm>
            <a:custGeom>
              <a:avLst/>
              <a:gdLst>
                <a:gd name="T0" fmla="*/ 0 w 2608"/>
                <a:gd name="T1" fmla="*/ 24 h 1104"/>
                <a:gd name="T2" fmla="*/ 24 w 2608"/>
                <a:gd name="T3" fmla="*/ 0 h 1104"/>
                <a:gd name="T4" fmla="*/ 2584 w 2608"/>
                <a:gd name="T5" fmla="*/ 0 h 1104"/>
                <a:gd name="T6" fmla="*/ 2608 w 2608"/>
                <a:gd name="T7" fmla="*/ 24 h 1104"/>
                <a:gd name="T8" fmla="*/ 2608 w 2608"/>
                <a:gd name="T9" fmla="*/ 1080 h 1104"/>
                <a:gd name="T10" fmla="*/ 2584 w 2608"/>
                <a:gd name="T11" fmla="*/ 1104 h 1104"/>
                <a:gd name="T12" fmla="*/ 24 w 2608"/>
                <a:gd name="T13" fmla="*/ 1104 h 1104"/>
                <a:gd name="T14" fmla="*/ 0 w 2608"/>
                <a:gd name="T15" fmla="*/ 1080 h 1104"/>
                <a:gd name="T16" fmla="*/ 0 w 2608"/>
                <a:gd name="T17" fmla="*/ 24 h 1104"/>
                <a:gd name="T18" fmla="*/ 48 w 2608"/>
                <a:gd name="T19" fmla="*/ 1080 h 1104"/>
                <a:gd name="T20" fmla="*/ 24 w 2608"/>
                <a:gd name="T21" fmla="*/ 1056 h 1104"/>
                <a:gd name="T22" fmla="*/ 2584 w 2608"/>
                <a:gd name="T23" fmla="*/ 1056 h 1104"/>
                <a:gd name="T24" fmla="*/ 2560 w 2608"/>
                <a:gd name="T25" fmla="*/ 1080 h 1104"/>
                <a:gd name="T26" fmla="*/ 2560 w 2608"/>
                <a:gd name="T27" fmla="*/ 24 h 1104"/>
                <a:gd name="T28" fmla="*/ 2584 w 2608"/>
                <a:gd name="T29" fmla="*/ 48 h 1104"/>
                <a:gd name="T30" fmla="*/ 24 w 2608"/>
                <a:gd name="T31" fmla="*/ 48 h 1104"/>
                <a:gd name="T32" fmla="*/ 48 w 2608"/>
                <a:gd name="T33" fmla="*/ 24 h 1104"/>
                <a:gd name="T34" fmla="*/ 48 w 2608"/>
                <a:gd name="T35" fmla="*/ 108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8" h="110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2584" y="0"/>
                  </a:lnTo>
                  <a:cubicBezTo>
                    <a:pt x="2598" y="0"/>
                    <a:pt x="2608" y="11"/>
                    <a:pt x="2608" y="24"/>
                  </a:cubicBezTo>
                  <a:lnTo>
                    <a:pt x="2608" y="1080"/>
                  </a:lnTo>
                  <a:cubicBezTo>
                    <a:pt x="2608" y="1094"/>
                    <a:pt x="2598" y="1104"/>
                    <a:pt x="2584" y="1104"/>
                  </a:cubicBezTo>
                  <a:lnTo>
                    <a:pt x="24" y="1104"/>
                  </a:lnTo>
                  <a:cubicBezTo>
                    <a:pt x="11" y="1104"/>
                    <a:pt x="0" y="1094"/>
                    <a:pt x="0" y="1080"/>
                  </a:cubicBezTo>
                  <a:lnTo>
                    <a:pt x="0" y="24"/>
                  </a:lnTo>
                  <a:close/>
                  <a:moveTo>
                    <a:pt x="48" y="1080"/>
                  </a:moveTo>
                  <a:lnTo>
                    <a:pt x="24" y="1056"/>
                  </a:lnTo>
                  <a:lnTo>
                    <a:pt x="2584" y="1056"/>
                  </a:lnTo>
                  <a:lnTo>
                    <a:pt x="2560" y="1080"/>
                  </a:lnTo>
                  <a:lnTo>
                    <a:pt x="2560" y="24"/>
                  </a:lnTo>
                  <a:lnTo>
                    <a:pt x="2584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080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655" y="1864"/>
              <a:ext cx="77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M=Motor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 rot="2157169">
              <a:off x="4315" y="2087"/>
              <a:ext cx="151" cy="986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3070" y="2195"/>
              <a:ext cx="897" cy="847"/>
            </a:xfrm>
            <a:custGeom>
              <a:avLst/>
              <a:gdLst>
                <a:gd name="T0" fmla="*/ 6 w 897"/>
                <a:gd name="T1" fmla="*/ 106 h 847"/>
                <a:gd name="T2" fmla="*/ 0 w 897"/>
                <a:gd name="T3" fmla="*/ 6 h 847"/>
                <a:gd name="T4" fmla="*/ 96 w 897"/>
                <a:gd name="T5" fmla="*/ 0 h 847"/>
                <a:gd name="T6" fmla="*/ 73 w 897"/>
                <a:gd name="T7" fmla="*/ 27 h 847"/>
                <a:gd name="T8" fmla="*/ 868 w 897"/>
                <a:gd name="T9" fmla="*/ 768 h 847"/>
                <a:gd name="T10" fmla="*/ 891 w 897"/>
                <a:gd name="T11" fmla="*/ 741 h 847"/>
                <a:gd name="T12" fmla="*/ 897 w 897"/>
                <a:gd name="T13" fmla="*/ 841 h 847"/>
                <a:gd name="T14" fmla="*/ 801 w 897"/>
                <a:gd name="T15" fmla="*/ 847 h 847"/>
                <a:gd name="T16" fmla="*/ 823 w 897"/>
                <a:gd name="T17" fmla="*/ 820 h 847"/>
                <a:gd name="T18" fmla="*/ 28 w 897"/>
                <a:gd name="T19" fmla="*/ 80 h 847"/>
                <a:gd name="T20" fmla="*/ 6 w 897"/>
                <a:gd name="T21" fmla="*/ 10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7" h="847">
                  <a:moveTo>
                    <a:pt x="6" y="106"/>
                  </a:moveTo>
                  <a:lnTo>
                    <a:pt x="0" y="6"/>
                  </a:lnTo>
                  <a:lnTo>
                    <a:pt x="96" y="0"/>
                  </a:lnTo>
                  <a:lnTo>
                    <a:pt x="73" y="27"/>
                  </a:lnTo>
                  <a:lnTo>
                    <a:pt x="868" y="768"/>
                  </a:lnTo>
                  <a:lnTo>
                    <a:pt x="891" y="741"/>
                  </a:lnTo>
                  <a:lnTo>
                    <a:pt x="897" y="841"/>
                  </a:lnTo>
                  <a:lnTo>
                    <a:pt x="801" y="847"/>
                  </a:lnTo>
                  <a:lnTo>
                    <a:pt x="823" y="820"/>
                  </a:lnTo>
                  <a:lnTo>
                    <a:pt x="28" y="80"/>
                  </a:lnTo>
                  <a:lnTo>
                    <a:pt x="6" y="10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3061" y="2184"/>
              <a:ext cx="915" cy="869"/>
            </a:xfrm>
            <a:custGeom>
              <a:avLst/>
              <a:gdLst>
                <a:gd name="T0" fmla="*/ 7 w 915"/>
                <a:gd name="T1" fmla="*/ 141 h 869"/>
                <a:gd name="T2" fmla="*/ 0 w 915"/>
                <a:gd name="T3" fmla="*/ 8 h 869"/>
                <a:gd name="T4" fmla="*/ 126 w 915"/>
                <a:gd name="T5" fmla="*/ 0 h 869"/>
                <a:gd name="T6" fmla="*/ 89 w 915"/>
                <a:gd name="T7" fmla="*/ 44 h 869"/>
                <a:gd name="T8" fmla="*/ 88 w 915"/>
                <a:gd name="T9" fmla="*/ 30 h 869"/>
                <a:gd name="T10" fmla="*/ 883 w 915"/>
                <a:gd name="T11" fmla="*/ 771 h 869"/>
                <a:gd name="T12" fmla="*/ 871 w 915"/>
                <a:gd name="T13" fmla="*/ 772 h 869"/>
                <a:gd name="T14" fmla="*/ 908 w 915"/>
                <a:gd name="T15" fmla="*/ 728 h 869"/>
                <a:gd name="T16" fmla="*/ 915 w 915"/>
                <a:gd name="T17" fmla="*/ 861 h 869"/>
                <a:gd name="T18" fmla="*/ 788 w 915"/>
                <a:gd name="T19" fmla="*/ 869 h 869"/>
                <a:gd name="T20" fmla="*/ 825 w 915"/>
                <a:gd name="T21" fmla="*/ 825 h 869"/>
                <a:gd name="T22" fmla="*/ 826 w 915"/>
                <a:gd name="T23" fmla="*/ 839 h 869"/>
                <a:gd name="T24" fmla="*/ 31 w 915"/>
                <a:gd name="T25" fmla="*/ 98 h 869"/>
                <a:gd name="T26" fmla="*/ 44 w 915"/>
                <a:gd name="T27" fmla="*/ 97 h 869"/>
                <a:gd name="T28" fmla="*/ 7 w 915"/>
                <a:gd name="T29" fmla="*/ 141 h 869"/>
                <a:gd name="T30" fmla="*/ 37 w 915"/>
                <a:gd name="T31" fmla="*/ 77 h 869"/>
                <a:gd name="T32" fmla="*/ 845 w 915"/>
                <a:gd name="T33" fmla="*/ 831 h 869"/>
                <a:gd name="T34" fmla="*/ 817 w 915"/>
                <a:gd name="T35" fmla="*/ 865 h 869"/>
                <a:gd name="T36" fmla="*/ 809 w 915"/>
                <a:gd name="T37" fmla="*/ 849 h 869"/>
                <a:gd name="T38" fmla="*/ 905 w 915"/>
                <a:gd name="T39" fmla="*/ 843 h 869"/>
                <a:gd name="T40" fmla="*/ 896 w 915"/>
                <a:gd name="T41" fmla="*/ 853 h 869"/>
                <a:gd name="T42" fmla="*/ 891 w 915"/>
                <a:gd name="T43" fmla="*/ 752 h 869"/>
                <a:gd name="T44" fmla="*/ 907 w 915"/>
                <a:gd name="T45" fmla="*/ 758 h 869"/>
                <a:gd name="T46" fmla="*/ 878 w 915"/>
                <a:gd name="T47" fmla="*/ 792 h 869"/>
                <a:gd name="T48" fmla="*/ 69 w 915"/>
                <a:gd name="T49" fmla="*/ 38 h 869"/>
                <a:gd name="T50" fmla="*/ 98 w 915"/>
                <a:gd name="T51" fmla="*/ 5 h 869"/>
                <a:gd name="T52" fmla="*/ 105 w 915"/>
                <a:gd name="T53" fmla="*/ 20 h 869"/>
                <a:gd name="T54" fmla="*/ 10 w 915"/>
                <a:gd name="T55" fmla="*/ 26 h 869"/>
                <a:gd name="T56" fmla="*/ 18 w 915"/>
                <a:gd name="T57" fmla="*/ 16 h 869"/>
                <a:gd name="T58" fmla="*/ 24 w 915"/>
                <a:gd name="T59" fmla="*/ 117 h 869"/>
                <a:gd name="T60" fmla="*/ 8 w 915"/>
                <a:gd name="T61" fmla="*/ 111 h 869"/>
                <a:gd name="T62" fmla="*/ 37 w 915"/>
                <a:gd name="T63" fmla="*/ 7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869">
                  <a:moveTo>
                    <a:pt x="7" y="141"/>
                  </a:moveTo>
                  <a:lnTo>
                    <a:pt x="0" y="8"/>
                  </a:lnTo>
                  <a:lnTo>
                    <a:pt x="126" y="0"/>
                  </a:lnTo>
                  <a:lnTo>
                    <a:pt x="89" y="44"/>
                  </a:lnTo>
                  <a:lnTo>
                    <a:pt x="88" y="30"/>
                  </a:lnTo>
                  <a:lnTo>
                    <a:pt x="883" y="771"/>
                  </a:lnTo>
                  <a:lnTo>
                    <a:pt x="871" y="772"/>
                  </a:lnTo>
                  <a:lnTo>
                    <a:pt x="908" y="728"/>
                  </a:lnTo>
                  <a:lnTo>
                    <a:pt x="915" y="861"/>
                  </a:lnTo>
                  <a:lnTo>
                    <a:pt x="788" y="869"/>
                  </a:lnTo>
                  <a:lnTo>
                    <a:pt x="825" y="825"/>
                  </a:lnTo>
                  <a:lnTo>
                    <a:pt x="826" y="839"/>
                  </a:lnTo>
                  <a:lnTo>
                    <a:pt x="31" y="98"/>
                  </a:lnTo>
                  <a:lnTo>
                    <a:pt x="44" y="97"/>
                  </a:lnTo>
                  <a:lnTo>
                    <a:pt x="7" y="141"/>
                  </a:lnTo>
                  <a:close/>
                  <a:moveTo>
                    <a:pt x="37" y="77"/>
                  </a:moveTo>
                  <a:lnTo>
                    <a:pt x="845" y="831"/>
                  </a:lnTo>
                  <a:lnTo>
                    <a:pt x="817" y="865"/>
                  </a:lnTo>
                  <a:lnTo>
                    <a:pt x="809" y="849"/>
                  </a:lnTo>
                  <a:lnTo>
                    <a:pt x="905" y="843"/>
                  </a:lnTo>
                  <a:lnTo>
                    <a:pt x="896" y="853"/>
                  </a:lnTo>
                  <a:lnTo>
                    <a:pt x="891" y="752"/>
                  </a:lnTo>
                  <a:lnTo>
                    <a:pt x="907" y="758"/>
                  </a:lnTo>
                  <a:lnTo>
                    <a:pt x="878" y="792"/>
                  </a:lnTo>
                  <a:lnTo>
                    <a:pt x="69" y="38"/>
                  </a:lnTo>
                  <a:lnTo>
                    <a:pt x="98" y="5"/>
                  </a:lnTo>
                  <a:lnTo>
                    <a:pt x="105" y="20"/>
                  </a:lnTo>
                  <a:lnTo>
                    <a:pt x="10" y="26"/>
                  </a:lnTo>
                  <a:lnTo>
                    <a:pt x="18" y="16"/>
                  </a:lnTo>
                  <a:lnTo>
                    <a:pt x="24" y="117"/>
                  </a:lnTo>
                  <a:lnTo>
                    <a:pt x="8" y="111"/>
                  </a:lnTo>
                  <a:lnTo>
                    <a:pt x="37" y="77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108" y="2671"/>
              <a:ext cx="570" cy="305"/>
            </a:xfrm>
            <a:custGeom>
              <a:avLst/>
              <a:gdLst>
                <a:gd name="T0" fmla="*/ 0 w 1664"/>
                <a:gd name="T1" fmla="*/ 136 h 847"/>
                <a:gd name="T2" fmla="*/ 832 w 1664"/>
                <a:gd name="T3" fmla="*/ 136 h 847"/>
                <a:gd name="T4" fmla="*/ 1664 w 1664"/>
                <a:gd name="T5" fmla="*/ 136 h 847"/>
                <a:gd name="T6" fmla="*/ 1664 w 1664"/>
                <a:gd name="T7" fmla="*/ 710 h 847"/>
                <a:gd name="T8" fmla="*/ 832 w 1664"/>
                <a:gd name="T9" fmla="*/ 710 h 847"/>
                <a:gd name="T10" fmla="*/ 0 w 1664"/>
                <a:gd name="T11" fmla="*/ 710 h 847"/>
                <a:gd name="T12" fmla="*/ 0 w 1664"/>
                <a:gd name="T13" fmla="*/ 13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4" h="847">
                  <a:moveTo>
                    <a:pt x="0" y="136"/>
                  </a:moveTo>
                  <a:cubicBezTo>
                    <a:pt x="278" y="0"/>
                    <a:pt x="555" y="273"/>
                    <a:pt x="832" y="136"/>
                  </a:cubicBezTo>
                  <a:cubicBezTo>
                    <a:pt x="1110" y="0"/>
                    <a:pt x="1387" y="273"/>
                    <a:pt x="1664" y="136"/>
                  </a:cubicBezTo>
                  <a:lnTo>
                    <a:pt x="1664" y="710"/>
                  </a:lnTo>
                  <a:cubicBezTo>
                    <a:pt x="1387" y="847"/>
                    <a:pt x="1110" y="574"/>
                    <a:pt x="832" y="710"/>
                  </a:cubicBezTo>
                  <a:cubicBezTo>
                    <a:pt x="555" y="847"/>
                    <a:pt x="278" y="574"/>
                    <a:pt x="0" y="710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C3D6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099" y="2698"/>
              <a:ext cx="587" cy="251"/>
            </a:xfrm>
            <a:custGeom>
              <a:avLst/>
              <a:gdLst>
                <a:gd name="T0" fmla="*/ 67 w 1712"/>
                <a:gd name="T1" fmla="*/ 19 h 699"/>
                <a:gd name="T2" fmla="*/ 178 w 1712"/>
                <a:gd name="T3" fmla="*/ 0 h 699"/>
                <a:gd name="T4" fmla="*/ 446 w 1712"/>
                <a:gd name="T5" fmla="*/ 39 h 699"/>
                <a:gd name="T6" fmla="*/ 648 w 1712"/>
                <a:gd name="T7" fmla="*/ 77 h 699"/>
                <a:gd name="T8" fmla="*/ 747 w 1712"/>
                <a:gd name="T9" fmla="*/ 73 h 699"/>
                <a:gd name="T10" fmla="*/ 899 w 1712"/>
                <a:gd name="T11" fmla="*/ 19 h 699"/>
                <a:gd name="T12" fmla="*/ 1010 w 1712"/>
                <a:gd name="T13" fmla="*/ 0 h 699"/>
                <a:gd name="T14" fmla="*/ 1278 w 1712"/>
                <a:gd name="T15" fmla="*/ 39 h 699"/>
                <a:gd name="T16" fmla="*/ 1480 w 1712"/>
                <a:gd name="T17" fmla="*/ 77 h 699"/>
                <a:gd name="T18" fmla="*/ 1579 w 1712"/>
                <a:gd name="T19" fmla="*/ 73 h 699"/>
                <a:gd name="T20" fmla="*/ 1702 w 1712"/>
                <a:gd name="T21" fmla="*/ 43 h 699"/>
                <a:gd name="T22" fmla="*/ 1697 w 1712"/>
                <a:gd name="T23" fmla="*/ 659 h 699"/>
                <a:gd name="T24" fmla="*/ 1587 w 1712"/>
                <a:gd name="T25" fmla="*/ 694 h 699"/>
                <a:gd name="T26" fmla="*/ 1477 w 1712"/>
                <a:gd name="T27" fmla="*/ 699 h 699"/>
                <a:gd name="T28" fmla="*/ 1163 w 1712"/>
                <a:gd name="T29" fmla="*/ 636 h 699"/>
                <a:gd name="T30" fmla="*/ 963 w 1712"/>
                <a:gd name="T31" fmla="*/ 627 h 699"/>
                <a:gd name="T32" fmla="*/ 865 w 1712"/>
                <a:gd name="T33" fmla="*/ 659 h 699"/>
                <a:gd name="T34" fmla="*/ 755 w 1712"/>
                <a:gd name="T35" fmla="*/ 694 h 699"/>
                <a:gd name="T36" fmla="*/ 645 w 1712"/>
                <a:gd name="T37" fmla="*/ 699 h 699"/>
                <a:gd name="T38" fmla="*/ 331 w 1712"/>
                <a:gd name="T39" fmla="*/ 636 h 699"/>
                <a:gd name="T40" fmla="*/ 131 w 1712"/>
                <a:gd name="T41" fmla="*/ 627 h 699"/>
                <a:gd name="T42" fmla="*/ 33 w 1712"/>
                <a:gd name="T43" fmla="*/ 659 h 699"/>
                <a:gd name="T44" fmla="*/ 0 w 1712"/>
                <a:gd name="T45" fmla="*/ 62 h 699"/>
                <a:gd name="T46" fmla="*/ 67 w 1712"/>
                <a:gd name="T47" fmla="*/ 593 h 699"/>
                <a:gd name="T48" fmla="*/ 181 w 1712"/>
                <a:gd name="T49" fmla="*/ 573 h 699"/>
                <a:gd name="T50" fmla="*/ 446 w 1712"/>
                <a:gd name="T51" fmla="*/ 613 h 699"/>
                <a:gd name="T52" fmla="*/ 648 w 1712"/>
                <a:gd name="T53" fmla="*/ 651 h 699"/>
                <a:gd name="T54" fmla="*/ 747 w 1712"/>
                <a:gd name="T55" fmla="*/ 647 h 699"/>
                <a:gd name="T56" fmla="*/ 899 w 1712"/>
                <a:gd name="T57" fmla="*/ 593 h 699"/>
                <a:gd name="T58" fmla="*/ 1013 w 1712"/>
                <a:gd name="T59" fmla="*/ 573 h 699"/>
                <a:gd name="T60" fmla="*/ 1278 w 1712"/>
                <a:gd name="T61" fmla="*/ 613 h 699"/>
                <a:gd name="T62" fmla="*/ 1480 w 1712"/>
                <a:gd name="T63" fmla="*/ 651 h 699"/>
                <a:gd name="T64" fmla="*/ 1579 w 1712"/>
                <a:gd name="T65" fmla="*/ 647 h 699"/>
                <a:gd name="T66" fmla="*/ 1664 w 1712"/>
                <a:gd name="T67" fmla="*/ 636 h 699"/>
                <a:gd name="T68" fmla="*/ 1642 w 1712"/>
                <a:gd name="T69" fmla="*/ 107 h 699"/>
                <a:gd name="T70" fmla="*/ 1532 w 1712"/>
                <a:gd name="T71" fmla="*/ 125 h 699"/>
                <a:gd name="T72" fmla="*/ 1371 w 1712"/>
                <a:gd name="T73" fmla="*/ 110 h 699"/>
                <a:gd name="T74" fmla="*/ 1064 w 1712"/>
                <a:gd name="T75" fmla="*/ 48 h 699"/>
                <a:gd name="T76" fmla="*/ 914 w 1712"/>
                <a:gd name="T77" fmla="*/ 65 h 699"/>
                <a:gd name="T78" fmla="*/ 810 w 1712"/>
                <a:gd name="T79" fmla="*/ 107 h 699"/>
                <a:gd name="T80" fmla="*/ 700 w 1712"/>
                <a:gd name="T81" fmla="*/ 125 h 699"/>
                <a:gd name="T82" fmla="*/ 539 w 1712"/>
                <a:gd name="T83" fmla="*/ 110 h 699"/>
                <a:gd name="T84" fmla="*/ 232 w 1712"/>
                <a:gd name="T85" fmla="*/ 48 h 699"/>
                <a:gd name="T86" fmla="*/ 82 w 1712"/>
                <a:gd name="T87" fmla="*/ 65 h 699"/>
                <a:gd name="T88" fmla="*/ 48 w 1712"/>
                <a:gd name="T89" fmla="*/ 6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12" h="699">
                  <a:moveTo>
                    <a:pt x="0" y="62"/>
                  </a:moveTo>
                  <a:cubicBezTo>
                    <a:pt x="0" y="53"/>
                    <a:pt x="6" y="44"/>
                    <a:pt x="15" y="40"/>
                  </a:cubicBezTo>
                  <a:lnTo>
                    <a:pt x="67" y="19"/>
                  </a:lnTo>
                  <a:cubicBezTo>
                    <a:pt x="69" y="19"/>
                    <a:pt x="70" y="18"/>
                    <a:pt x="71" y="18"/>
                  </a:cubicBezTo>
                  <a:lnTo>
                    <a:pt x="123" y="6"/>
                  </a:lnTo>
                  <a:lnTo>
                    <a:pt x="178" y="0"/>
                  </a:lnTo>
                  <a:lnTo>
                    <a:pt x="233" y="0"/>
                  </a:lnTo>
                  <a:lnTo>
                    <a:pt x="340" y="15"/>
                  </a:lnTo>
                  <a:lnTo>
                    <a:pt x="446" y="39"/>
                  </a:lnTo>
                  <a:lnTo>
                    <a:pt x="550" y="63"/>
                  </a:lnTo>
                  <a:lnTo>
                    <a:pt x="652" y="78"/>
                  </a:lnTo>
                  <a:lnTo>
                    <a:pt x="648" y="77"/>
                  </a:lnTo>
                  <a:lnTo>
                    <a:pt x="700" y="77"/>
                  </a:lnTo>
                  <a:lnTo>
                    <a:pt x="750" y="73"/>
                  </a:lnTo>
                  <a:lnTo>
                    <a:pt x="747" y="73"/>
                  </a:lnTo>
                  <a:lnTo>
                    <a:pt x="799" y="60"/>
                  </a:lnTo>
                  <a:lnTo>
                    <a:pt x="847" y="40"/>
                  </a:lnTo>
                  <a:lnTo>
                    <a:pt x="899" y="19"/>
                  </a:lnTo>
                  <a:cubicBezTo>
                    <a:pt x="901" y="19"/>
                    <a:pt x="902" y="18"/>
                    <a:pt x="903" y="18"/>
                  </a:cubicBezTo>
                  <a:lnTo>
                    <a:pt x="955" y="6"/>
                  </a:lnTo>
                  <a:lnTo>
                    <a:pt x="1010" y="0"/>
                  </a:lnTo>
                  <a:lnTo>
                    <a:pt x="1065" y="0"/>
                  </a:lnTo>
                  <a:lnTo>
                    <a:pt x="1172" y="15"/>
                  </a:lnTo>
                  <a:lnTo>
                    <a:pt x="1278" y="39"/>
                  </a:lnTo>
                  <a:lnTo>
                    <a:pt x="1382" y="63"/>
                  </a:lnTo>
                  <a:lnTo>
                    <a:pt x="1484" y="78"/>
                  </a:lnTo>
                  <a:lnTo>
                    <a:pt x="1480" y="77"/>
                  </a:lnTo>
                  <a:lnTo>
                    <a:pt x="1532" y="77"/>
                  </a:lnTo>
                  <a:lnTo>
                    <a:pt x="1582" y="73"/>
                  </a:lnTo>
                  <a:lnTo>
                    <a:pt x="1579" y="73"/>
                  </a:lnTo>
                  <a:lnTo>
                    <a:pt x="1631" y="60"/>
                  </a:lnTo>
                  <a:lnTo>
                    <a:pt x="1679" y="40"/>
                  </a:lnTo>
                  <a:cubicBezTo>
                    <a:pt x="1687" y="37"/>
                    <a:pt x="1695" y="38"/>
                    <a:pt x="1702" y="43"/>
                  </a:cubicBezTo>
                  <a:cubicBezTo>
                    <a:pt x="1709" y="47"/>
                    <a:pt x="1712" y="54"/>
                    <a:pt x="1712" y="62"/>
                  </a:cubicBezTo>
                  <a:lnTo>
                    <a:pt x="1712" y="636"/>
                  </a:lnTo>
                  <a:cubicBezTo>
                    <a:pt x="1712" y="646"/>
                    <a:pt x="1707" y="655"/>
                    <a:pt x="1697" y="659"/>
                  </a:cubicBezTo>
                  <a:lnTo>
                    <a:pt x="1645" y="680"/>
                  </a:lnTo>
                  <a:lnTo>
                    <a:pt x="1590" y="694"/>
                  </a:lnTo>
                  <a:cubicBezTo>
                    <a:pt x="1589" y="694"/>
                    <a:pt x="1588" y="694"/>
                    <a:pt x="1587" y="694"/>
                  </a:cubicBezTo>
                  <a:lnTo>
                    <a:pt x="1535" y="699"/>
                  </a:lnTo>
                  <a:lnTo>
                    <a:pt x="1480" y="699"/>
                  </a:lnTo>
                  <a:cubicBezTo>
                    <a:pt x="1479" y="699"/>
                    <a:pt x="1478" y="699"/>
                    <a:pt x="1477" y="699"/>
                  </a:cubicBezTo>
                  <a:lnTo>
                    <a:pt x="1373" y="684"/>
                  </a:lnTo>
                  <a:lnTo>
                    <a:pt x="1267" y="660"/>
                  </a:lnTo>
                  <a:lnTo>
                    <a:pt x="1163" y="636"/>
                  </a:lnTo>
                  <a:lnTo>
                    <a:pt x="1061" y="622"/>
                  </a:lnTo>
                  <a:lnTo>
                    <a:pt x="1012" y="621"/>
                  </a:lnTo>
                  <a:lnTo>
                    <a:pt x="963" y="627"/>
                  </a:lnTo>
                  <a:lnTo>
                    <a:pt x="914" y="639"/>
                  </a:lnTo>
                  <a:lnTo>
                    <a:pt x="917" y="638"/>
                  </a:lnTo>
                  <a:lnTo>
                    <a:pt x="865" y="659"/>
                  </a:lnTo>
                  <a:lnTo>
                    <a:pt x="813" y="680"/>
                  </a:lnTo>
                  <a:lnTo>
                    <a:pt x="758" y="694"/>
                  </a:lnTo>
                  <a:cubicBezTo>
                    <a:pt x="757" y="694"/>
                    <a:pt x="756" y="694"/>
                    <a:pt x="755" y="694"/>
                  </a:cubicBezTo>
                  <a:lnTo>
                    <a:pt x="703" y="699"/>
                  </a:lnTo>
                  <a:lnTo>
                    <a:pt x="648" y="699"/>
                  </a:lnTo>
                  <a:cubicBezTo>
                    <a:pt x="647" y="699"/>
                    <a:pt x="646" y="699"/>
                    <a:pt x="645" y="699"/>
                  </a:cubicBezTo>
                  <a:lnTo>
                    <a:pt x="541" y="684"/>
                  </a:lnTo>
                  <a:lnTo>
                    <a:pt x="435" y="660"/>
                  </a:lnTo>
                  <a:lnTo>
                    <a:pt x="331" y="636"/>
                  </a:lnTo>
                  <a:lnTo>
                    <a:pt x="229" y="622"/>
                  </a:lnTo>
                  <a:lnTo>
                    <a:pt x="180" y="621"/>
                  </a:lnTo>
                  <a:lnTo>
                    <a:pt x="131" y="627"/>
                  </a:lnTo>
                  <a:lnTo>
                    <a:pt x="82" y="639"/>
                  </a:lnTo>
                  <a:lnTo>
                    <a:pt x="85" y="638"/>
                  </a:lnTo>
                  <a:lnTo>
                    <a:pt x="33" y="659"/>
                  </a:lnTo>
                  <a:cubicBezTo>
                    <a:pt x="26" y="662"/>
                    <a:pt x="18" y="661"/>
                    <a:pt x="11" y="656"/>
                  </a:cubicBezTo>
                  <a:cubicBezTo>
                    <a:pt x="4" y="652"/>
                    <a:pt x="0" y="644"/>
                    <a:pt x="0" y="636"/>
                  </a:cubicBezTo>
                  <a:lnTo>
                    <a:pt x="0" y="62"/>
                  </a:lnTo>
                  <a:close/>
                  <a:moveTo>
                    <a:pt x="48" y="636"/>
                  </a:moveTo>
                  <a:lnTo>
                    <a:pt x="15" y="614"/>
                  </a:lnTo>
                  <a:lnTo>
                    <a:pt x="67" y="593"/>
                  </a:lnTo>
                  <a:cubicBezTo>
                    <a:pt x="69" y="593"/>
                    <a:pt x="70" y="592"/>
                    <a:pt x="71" y="592"/>
                  </a:cubicBezTo>
                  <a:lnTo>
                    <a:pt x="126" y="580"/>
                  </a:lnTo>
                  <a:lnTo>
                    <a:pt x="181" y="573"/>
                  </a:lnTo>
                  <a:lnTo>
                    <a:pt x="236" y="575"/>
                  </a:lnTo>
                  <a:lnTo>
                    <a:pt x="342" y="589"/>
                  </a:lnTo>
                  <a:lnTo>
                    <a:pt x="446" y="613"/>
                  </a:lnTo>
                  <a:lnTo>
                    <a:pt x="548" y="637"/>
                  </a:lnTo>
                  <a:lnTo>
                    <a:pt x="652" y="652"/>
                  </a:lnTo>
                  <a:lnTo>
                    <a:pt x="648" y="651"/>
                  </a:lnTo>
                  <a:lnTo>
                    <a:pt x="698" y="652"/>
                  </a:lnTo>
                  <a:lnTo>
                    <a:pt x="750" y="647"/>
                  </a:lnTo>
                  <a:lnTo>
                    <a:pt x="747" y="647"/>
                  </a:lnTo>
                  <a:lnTo>
                    <a:pt x="795" y="635"/>
                  </a:lnTo>
                  <a:lnTo>
                    <a:pt x="847" y="614"/>
                  </a:lnTo>
                  <a:lnTo>
                    <a:pt x="899" y="593"/>
                  </a:lnTo>
                  <a:cubicBezTo>
                    <a:pt x="901" y="593"/>
                    <a:pt x="902" y="592"/>
                    <a:pt x="903" y="592"/>
                  </a:cubicBezTo>
                  <a:lnTo>
                    <a:pt x="958" y="580"/>
                  </a:lnTo>
                  <a:lnTo>
                    <a:pt x="1013" y="573"/>
                  </a:lnTo>
                  <a:lnTo>
                    <a:pt x="1068" y="575"/>
                  </a:lnTo>
                  <a:lnTo>
                    <a:pt x="1174" y="589"/>
                  </a:lnTo>
                  <a:lnTo>
                    <a:pt x="1278" y="613"/>
                  </a:lnTo>
                  <a:lnTo>
                    <a:pt x="1380" y="637"/>
                  </a:lnTo>
                  <a:lnTo>
                    <a:pt x="1484" y="652"/>
                  </a:lnTo>
                  <a:lnTo>
                    <a:pt x="1480" y="651"/>
                  </a:lnTo>
                  <a:lnTo>
                    <a:pt x="1530" y="652"/>
                  </a:lnTo>
                  <a:lnTo>
                    <a:pt x="1582" y="647"/>
                  </a:lnTo>
                  <a:lnTo>
                    <a:pt x="1579" y="647"/>
                  </a:lnTo>
                  <a:lnTo>
                    <a:pt x="1627" y="635"/>
                  </a:lnTo>
                  <a:lnTo>
                    <a:pt x="1679" y="614"/>
                  </a:lnTo>
                  <a:lnTo>
                    <a:pt x="1664" y="636"/>
                  </a:lnTo>
                  <a:lnTo>
                    <a:pt x="1664" y="62"/>
                  </a:lnTo>
                  <a:lnTo>
                    <a:pt x="1697" y="85"/>
                  </a:lnTo>
                  <a:lnTo>
                    <a:pt x="1642" y="107"/>
                  </a:lnTo>
                  <a:lnTo>
                    <a:pt x="1590" y="120"/>
                  </a:lnTo>
                  <a:cubicBezTo>
                    <a:pt x="1589" y="120"/>
                    <a:pt x="1588" y="120"/>
                    <a:pt x="1587" y="120"/>
                  </a:cubicBezTo>
                  <a:lnTo>
                    <a:pt x="1532" y="125"/>
                  </a:lnTo>
                  <a:lnTo>
                    <a:pt x="1480" y="125"/>
                  </a:lnTo>
                  <a:cubicBezTo>
                    <a:pt x="1479" y="125"/>
                    <a:pt x="1478" y="125"/>
                    <a:pt x="1477" y="125"/>
                  </a:cubicBezTo>
                  <a:lnTo>
                    <a:pt x="1371" y="110"/>
                  </a:lnTo>
                  <a:lnTo>
                    <a:pt x="1267" y="86"/>
                  </a:lnTo>
                  <a:lnTo>
                    <a:pt x="1165" y="62"/>
                  </a:lnTo>
                  <a:lnTo>
                    <a:pt x="1064" y="48"/>
                  </a:lnTo>
                  <a:lnTo>
                    <a:pt x="1015" y="47"/>
                  </a:lnTo>
                  <a:lnTo>
                    <a:pt x="966" y="53"/>
                  </a:lnTo>
                  <a:lnTo>
                    <a:pt x="914" y="65"/>
                  </a:lnTo>
                  <a:lnTo>
                    <a:pt x="917" y="64"/>
                  </a:lnTo>
                  <a:lnTo>
                    <a:pt x="865" y="85"/>
                  </a:lnTo>
                  <a:lnTo>
                    <a:pt x="810" y="107"/>
                  </a:lnTo>
                  <a:lnTo>
                    <a:pt x="758" y="120"/>
                  </a:lnTo>
                  <a:cubicBezTo>
                    <a:pt x="757" y="120"/>
                    <a:pt x="756" y="120"/>
                    <a:pt x="755" y="120"/>
                  </a:cubicBezTo>
                  <a:lnTo>
                    <a:pt x="700" y="125"/>
                  </a:lnTo>
                  <a:lnTo>
                    <a:pt x="648" y="125"/>
                  </a:lnTo>
                  <a:cubicBezTo>
                    <a:pt x="647" y="125"/>
                    <a:pt x="646" y="125"/>
                    <a:pt x="645" y="125"/>
                  </a:cubicBezTo>
                  <a:lnTo>
                    <a:pt x="539" y="110"/>
                  </a:lnTo>
                  <a:lnTo>
                    <a:pt x="435" y="86"/>
                  </a:lnTo>
                  <a:lnTo>
                    <a:pt x="333" y="62"/>
                  </a:lnTo>
                  <a:lnTo>
                    <a:pt x="232" y="48"/>
                  </a:lnTo>
                  <a:lnTo>
                    <a:pt x="183" y="47"/>
                  </a:lnTo>
                  <a:lnTo>
                    <a:pt x="134" y="53"/>
                  </a:lnTo>
                  <a:lnTo>
                    <a:pt x="82" y="65"/>
                  </a:lnTo>
                  <a:lnTo>
                    <a:pt x="85" y="64"/>
                  </a:lnTo>
                  <a:lnTo>
                    <a:pt x="33" y="85"/>
                  </a:lnTo>
                  <a:lnTo>
                    <a:pt x="48" y="62"/>
                  </a:lnTo>
                  <a:lnTo>
                    <a:pt x="48" y="636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212" y="2718"/>
              <a:ext cx="485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World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353" y="1983"/>
              <a:ext cx="238" cy="684"/>
            </a:xfrm>
            <a:custGeom>
              <a:avLst/>
              <a:gdLst>
                <a:gd name="T0" fmla="*/ 632 w 695"/>
                <a:gd name="T1" fmla="*/ 11 h 1902"/>
                <a:gd name="T2" fmla="*/ 571 w 695"/>
                <a:gd name="T3" fmla="*/ 45 h 1902"/>
                <a:gd name="T4" fmla="*/ 515 w 695"/>
                <a:gd name="T5" fmla="*/ 99 h 1902"/>
                <a:gd name="T6" fmla="*/ 461 w 695"/>
                <a:gd name="T7" fmla="*/ 170 h 1902"/>
                <a:gd name="T8" fmla="*/ 362 w 695"/>
                <a:gd name="T9" fmla="*/ 360 h 1902"/>
                <a:gd name="T10" fmla="*/ 274 w 695"/>
                <a:gd name="T11" fmla="*/ 603 h 1902"/>
                <a:gd name="T12" fmla="*/ 200 w 695"/>
                <a:gd name="T13" fmla="*/ 889 h 1902"/>
                <a:gd name="T14" fmla="*/ 143 w 695"/>
                <a:gd name="T15" fmla="*/ 1208 h 1902"/>
                <a:gd name="T16" fmla="*/ 97 w 695"/>
                <a:gd name="T17" fmla="*/ 1724 h 1902"/>
                <a:gd name="T18" fmla="*/ 102 w 695"/>
                <a:gd name="T19" fmla="*/ 1854 h 1902"/>
                <a:gd name="T20" fmla="*/ 115 w 695"/>
                <a:gd name="T21" fmla="*/ 1550 h 1902"/>
                <a:gd name="T22" fmla="*/ 177 w 695"/>
                <a:gd name="T23" fmla="*/ 1046 h 1902"/>
                <a:gd name="T24" fmla="*/ 243 w 695"/>
                <a:gd name="T25" fmla="*/ 743 h 1902"/>
                <a:gd name="T26" fmla="*/ 324 w 695"/>
                <a:gd name="T27" fmla="*/ 479 h 1902"/>
                <a:gd name="T28" fmla="*/ 417 w 695"/>
                <a:gd name="T29" fmla="*/ 261 h 1902"/>
                <a:gd name="T30" fmla="*/ 519 w 695"/>
                <a:gd name="T31" fmla="*/ 107 h 1902"/>
                <a:gd name="T32" fmla="*/ 572 w 695"/>
                <a:gd name="T33" fmla="*/ 54 h 1902"/>
                <a:gd name="T34" fmla="*/ 628 w 695"/>
                <a:gd name="T35" fmla="*/ 21 h 1902"/>
                <a:gd name="T36" fmla="*/ 687 w 695"/>
                <a:gd name="T37" fmla="*/ 8 h 1902"/>
                <a:gd name="T38" fmla="*/ 689 w 695"/>
                <a:gd name="T39" fmla="*/ 16 h 1902"/>
                <a:gd name="T40" fmla="*/ 632 w 695"/>
                <a:gd name="T41" fmla="*/ 28 h 1902"/>
                <a:gd name="T42" fmla="*/ 578 w 695"/>
                <a:gd name="T43" fmla="*/ 60 h 1902"/>
                <a:gd name="T44" fmla="*/ 525 w 695"/>
                <a:gd name="T45" fmla="*/ 112 h 1902"/>
                <a:gd name="T46" fmla="*/ 424 w 695"/>
                <a:gd name="T47" fmla="*/ 265 h 1902"/>
                <a:gd name="T48" fmla="*/ 331 w 695"/>
                <a:gd name="T49" fmla="*/ 482 h 1902"/>
                <a:gd name="T50" fmla="*/ 251 w 695"/>
                <a:gd name="T51" fmla="*/ 745 h 1902"/>
                <a:gd name="T52" fmla="*/ 185 w 695"/>
                <a:gd name="T53" fmla="*/ 1048 h 1902"/>
                <a:gd name="T54" fmla="*/ 123 w 695"/>
                <a:gd name="T55" fmla="*/ 1551 h 1902"/>
                <a:gd name="T56" fmla="*/ 110 w 695"/>
                <a:gd name="T57" fmla="*/ 1854 h 1902"/>
                <a:gd name="T58" fmla="*/ 128 w 695"/>
                <a:gd name="T59" fmla="*/ 1726 h 1902"/>
                <a:gd name="T60" fmla="*/ 174 w 695"/>
                <a:gd name="T61" fmla="*/ 1213 h 1902"/>
                <a:gd name="T62" fmla="*/ 231 w 695"/>
                <a:gd name="T63" fmla="*/ 896 h 1902"/>
                <a:gd name="T64" fmla="*/ 304 w 695"/>
                <a:gd name="T65" fmla="*/ 613 h 1902"/>
                <a:gd name="T66" fmla="*/ 391 w 695"/>
                <a:gd name="T67" fmla="*/ 374 h 1902"/>
                <a:gd name="T68" fmla="*/ 487 w 695"/>
                <a:gd name="T69" fmla="*/ 189 h 1902"/>
                <a:gd name="T70" fmla="*/ 588 w 695"/>
                <a:gd name="T71" fmla="*/ 72 h 1902"/>
                <a:gd name="T72" fmla="*/ 692 w 695"/>
                <a:gd name="T73" fmla="*/ 31 h 1902"/>
                <a:gd name="T74" fmla="*/ 694 w 695"/>
                <a:gd name="T75" fmla="*/ 39 h 1902"/>
                <a:gd name="T76" fmla="*/ 593 w 695"/>
                <a:gd name="T77" fmla="*/ 78 h 1902"/>
                <a:gd name="T78" fmla="*/ 493 w 695"/>
                <a:gd name="T79" fmla="*/ 194 h 1902"/>
                <a:gd name="T80" fmla="*/ 398 w 695"/>
                <a:gd name="T81" fmla="*/ 377 h 1902"/>
                <a:gd name="T82" fmla="*/ 312 w 695"/>
                <a:gd name="T83" fmla="*/ 616 h 1902"/>
                <a:gd name="T84" fmla="*/ 239 w 695"/>
                <a:gd name="T85" fmla="*/ 898 h 1902"/>
                <a:gd name="T86" fmla="*/ 182 w 695"/>
                <a:gd name="T87" fmla="*/ 1214 h 1902"/>
                <a:gd name="T88" fmla="*/ 136 w 695"/>
                <a:gd name="T89" fmla="*/ 1726 h 1902"/>
                <a:gd name="T90" fmla="*/ 142 w 695"/>
                <a:gd name="T91" fmla="*/ 1854 h 1902"/>
                <a:gd name="T92" fmla="*/ 154 w 695"/>
                <a:gd name="T93" fmla="*/ 1554 h 1902"/>
                <a:gd name="T94" fmla="*/ 216 w 695"/>
                <a:gd name="T95" fmla="*/ 1054 h 1902"/>
                <a:gd name="T96" fmla="*/ 282 w 695"/>
                <a:gd name="T97" fmla="*/ 754 h 1902"/>
                <a:gd name="T98" fmla="*/ 361 w 695"/>
                <a:gd name="T99" fmla="*/ 493 h 1902"/>
                <a:gd name="T100" fmla="*/ 451 w 695"/>
                <a:gd name="T101" fmla="*/ 282 h 1902"/>
                <a:gd name="T102" fmla="*/ 550 w 695"/>
                <a:gd name="T103" fmla="*/ 132 h 1902"/>
                <a:gd name="T104" fmla="*/ 645 w 695"/>
                <a:gd name="T105" fmla="*/ 57 h 1902"/>
                <a:gd name="T106" fmla="*/ 694 w 695"/>
                <a:gd name="T107" fmla="*/ 39 h 1902"/>
                <a:gd name="T108" fmla="*/ 117 w 695"/>
                <a:gd name="T109" fmla="*/ 1902 h 1902"/>
                <a:gd name="T110" fmla="*/ 227 w 695"/>
                <a:gd name="T111" fmla="*/ 1675 h 1902"/>
                <a:gd name="T112" fmla="*/ 98 w 695"/>
                <a:gd name="T113" fmla="*/ 1842 h 1902"/>
                <a:gd name="T114" fmla="*/ 49 w 695"/>
                <a:gd name="T115" fmla="*/ 1681 h 1902"/>
                <a:gd name="T116" fmla="*/ 7 w 695"/>
                <a:gd name="T117" fmla="*/ 1704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902">
                  <a:moveTo>
                    <a:pt x="686" y="0"/>
                  </a:moveTo>
                  <a:lnTo>
                    <a:pt x="632" y="11"/>
                  </a:lnTo>
                  <a:cubicBezTo>
                    <a:pt x="629" y="11"/>
                    <a:pt x="627" y="12"/>
                    <a:pt x="624" y="14"/>
                  </a:cubicBezTo>
                  <a:lnTo>
                    <a:pt x="571" y="45"/>
                  </a:lnTo>
                  <a:cubicBezTo>
                    <a:pt x="570" y="46"/>
                    <a:pt x="568" y="47"/>
                    <a:pt x="567" y="48"/>
                  </a:cubicBezTo>
                  <a:lnTo>
                    <a:pt x="515" y="99"/>
                  </a:lnTo>
                  <a:cubicBezTo>
                    <a:pt x="514" y="100"/>
                    <a:pt x="513" y="101"/>
                    <a:pt x="512" y="102"/>
                  </a:cubicBezTo>
                  <a:lnTo>
                    <a:pt x="461" y="170"/>
                  </a:lnTo>
                  <a:lnTo>
                    <a:pt x="410" y="257"/>
                  </a:lnTo>
                  <a:lnTo>
                    <a:pt x="362" y="360"/>
                  </a:lnTo>
                  <a:lnTo>
                    <a:pt x="316" y="476"/>
                  </a:lnTo>
                  <a:lnTo>
                    <a:pt x="274" y="603"/>
                  </a:lnTo>
                  <a:lnTo>
                    <a:pt x="235" y="741"/>
                  </a:lnTo>
                  <a:lnTo>
                    <a:pt x="200" y="889"/>
                  </a:lnTo>
                  <a:lnTo>
                    <a:pt x="169" y="1045"/>
                  </a:lnTo>
                  <a:lnTo>
                    <a:pt x="143" y="1208"/>
                  </a:lnTo>
                  <a:lnTo>
                    <a:pt x="107" y="1549"/>
                  </a:lnTo>
                  <a:lnTo>
                    <a:pt x="97" y="1724"/>
                  </a:lnTo>
                  <a:lnTo>
                    <a:pt x="94" y="1854"/>
                  </a:lnTo>
                  <a:lnTo>
                    <a:pt x="102" y="1854"/>
                  </a:lnTo>
                  <a:lnTo>
                    <a:pt x="104" y="1725"/>
                  </a:lnTo>
                  <a:lnTo>
                    <a:pt x="115" y="1550"/>
                  </a:lnTo>
                  <a:lnTo>
                    <a:pt x="151" y="1209"/>
                  </a:lnTo>
                  <a:lnTo>
                    <a:pt x="177" y="1046"/>
                  </a:lnTo>
                  <a:lnTo>
                    <a:pt x="208" y="891"/>
                  </a:lnTo>
                  <a:lnTo>
                    <a:pt x="243" y="743"/>
                  </a:lnTo>
                  <a:lnTo>
                    <a:pt x="281" y="605"/>
                  </a:lnTo>
                  <a:lnTo>
                    <a:pt x="324" y="479"/>
                  </a:lnTo>
                  <a:lnTo>
                    <a:pt x="369" y="364"/>
                  </a:lnTo>
                  <a:lnTo>
                    <a:pt x="417" y="261"/>
                  </a:lnTo>
                  <a:lnTo>
                    <a:pt x="468" y="175"/>
                  </a:lnTo>
                  <a:lnTo>
                    <a:pt x="519" y="107"/>
                  </a:lnTo>
                  <a:cubicBezTo>
                    <a:pt x="519" y="106"/>
                    <a:pt x="520" y="106"/>
                    <a:pt x="520" y="105"/>
                  </a:cubicBezTo>
                  <a:lnTo>
                    <a:pt x="572" y="54"/>
                  </a:lnTo>
                  <a:cubicBezTo>
                    <a:pt x="573" y="53"/>
                    <a:pt x="574" y="52"/>
                    <a:pt x="575" y="52"/>
                  </a:cubicBezTo>
                  <a:lnTo>
                    <a:pt x="628" y="21"/>
                  </a:lnTo>
                  <a:cubicBezTo>
                    <a:pt x="630" y="20"/>
                    <a:pt x="632" y="19"/>
                    <a:pt x="633" y="19"/>
                  </a:cubicBezTo>
                  <a:lnTo>
                    <a:pt x="687" y="8"/>
                  </a:lnTo>
                  <a:lnTo>
                    <a:pt x="686" y="0"/>
                  </a:lnTo>
                  <a:close/>
                  <a:moveTo>
                    <a:pt x="689" y="16"/>
                  </a:moveTo>
                  <a:lnTo>
                    <a:pt x="635" y="27"/>
                  </a:lnTo>
                  <a:cubicBezTo>
                    <a:pt x="634" y="27"/>
                    <a:pt x="633" y="27"/>
                    <a:pt x="632" y="28"/>
                  </a:cubicBezTo>
                  <a:lnTo>
                    <a:pt x="579" y="59"/>
                  </a:lnTo>
                  <a:cubicBezTo>
                    <a:pt x="579" y="59"/>
                    <a:pt x="578" y="59"/>
                    <a:pt x="578" y="60"/>
                  </a:cubicBezTo>
                  <a:lnTo>
                    <a:pt x="526" y="111"/>
                  </a:lnTo>
                  <a:cubicBezTo>
                    <a:pt x="526" y="111"/>
                    <a:pt x="525" y="111"/>
                    <a:pt x="525" y="112"/>
                  </a:cubicBezTo>
                  <a:lnTo>
                    <a:pt x="474" y="180"/>
                  </a:lnTo>
                  <a:lnTo>
                    <a:pt x="424" y="265"/>
                  </a:lnTo>
                  <a:lnTo>
                    <a:pt x="376" y="367"/>
                  </a:lnTo>
                  <a:lnTo>
                    <a:pt x="331" y="482"/>
                  </a:lnTo>
                  <a:lnTo>
                    <a:pt x="289" y="608"/>
                  </a:lnTo>
                  <a:lnTo>
                    <a:pt x="251" y="745"/>
                  </a:lnTo>
                  <a:lnTo>
                    <a:pt x="216" y="893"/>
                  </a:lnTo>
                  <a:lnTo>
                    <a:pt x="185" y="1048"/>
                  </a:lnTo>
                  <a:lnTo>
                    <a:pt x="159" y="1210"/>
                  </a:lnTo>
                  <a:lnTo>
                    <a:pt x="123" y="1551"/>
                  </a:lnTo>
                  <a:lnTo>
                    <a:pt x="112" y="1725"/>
                  </a:lnTo>
                  <a:lnTo>
                    <a:pt x="110" y="1854"/>
                  </a:lnTo>
                  <a:lnTo>
                    <a:pt x="126" y="1854"/>
                  </a:lnTo>
                  <a:lnTo>
                    <a:pt x="128" y="1726"/>
                  </a:lnTo>
                  <a:lnTo>
                    <a:pt x="138" y="1552"/>
                  </a:lnTo>
                  <a:lnTo>
                    <a:pt x="174" y="1213"/>
                  </a:lnTo>
                  <a:lnTo>
                    <a:pt x="200" y="1051"/>
                  </a:lnTo>
                  <a:lnTo>
                    <a:pt x="231" y="896"/>
                  </a:lnTo>
                  <a:lnTo>
                    <a:pt x="266" y="750"/>
                  </a:lnTo>
                  <a:lnTo>
                    <a:pt x="304" y="613"/>
                  </a:lnTo>
                  <a:lnTo>
                    <a:pt x="346" y="487"/>
                  </a:lnTo>
                  <a:lnTo>
                    <a:pt x="391" y="374"/>
                  </a:lnTo>
                  <a:lnTo>
                    <a:pt x="437" y="274"/>
                  </a:lnTo>
                  <a:lnTo>
                    <a:pt x="487" y="189"/>
                  </a:lnTo>
                  <a:lnTo>
                    <a:pt x="538" y="122"/>
                  </a:lnTo>
                  <a:lnTo>
                    <a:pt x="588" y="72"/>
                  </a:lnTo>
                  <a:lnTo>
                    <a:pt x="639" y="42"/>
                  </a:lnTo>
                  <a:lnTo>
                    <a:pt x="692" y="31"/>
                  </a:lnTo>
                  <a:lnTo>
                    <a:pt x="689" y="16"/>
                  </a:lnTo>
                  <a:close/>
                  <a:moveTo>
                    <a:pt x="694" y="39"/>
                  </a:moveTo>
                  <a:lnTo>
                    <a:pt x="642" y="50"/>
                  </a:lnTo>
                  <a:lnTo>
                    <a:pt x="593" y="78"/>
                  </a:lnTo>
                  <a:lnTo>
                    <a:pt x="544" y="127"/>
                  </a:lnTo>
                  <a:lnTo>
                    <a:pt x="493" y="194"/>
                  </a:lnTo>
                  <a:lnTo>
                    <a:pt x="444" y="278"/>
                  </a:lnTo>
                  <a:lnTo>
                    <a:pt x="398" y="377"/>
                  </a:lnTo>
                  <a:lnTo>
                    <a:pt x="353" y="490"/>
                  </a:lnTo>
                  <a:lnTo>
                    <a:pt x="312" y="616"/>
                  </a:lnTo>
                  <a:lnTo>
                    <a:pt x="274" y="752"/>
                  </a:lnTo>
                  <a:lnTo>
                    <a:pt x="239" y="898"/>
                  </a:lnTo>
                  <a:lnTo>
                    <a:pt x="208" y="1053"/>
                  </a:lnTo>
                  <a:lnTo>
                    <a:pt x="182" y="1214"/>
                  </a:lnTo>
                  <a:lnTo>
                    <a:pt x="146" y="1553"/>
                  </a:lnTo>
                  <a:lnTo>
                    <a:pt x="136" y="1726"/>
                  </a:lnTo>
                  <a:lnTo>
                    <a:pt x="134" y="1854"/>
                  </a:lnTo>
                  <a:lnTo>
                    <a:pt x="142" y="1854"/>
                  </a:lnTo>
                  <a:lnTo>
                    <a:pt x="144" y="1727"/>
                  </a:lnTo>
                  <a:lnTo>
                    <a:pt x="154" y="1554"/>
                  </a:lnTo>
                  <a:lnTo>
                    <a:pt x="190" y="1215"/>
                  </a:lnTo>
                  <a:lnTo>
                    <a:pt x="216" y="1054"/>
                  </a:lnTo>
                  <a:lnTo>
                    <a:pt x="247" y="900"/>
                  </a:lnTo>
                  <a:lnTo>
                    <a:pt x="282" y="754"/>
                  </a:lnTo>
                  <a:lnTo>
                    <a:pt x="319" y="618"/>
                  </a:lnTo>
                  <a:lnTo>
                    <a:pt x="361" y="493"/>
                  </a:lnTo>
                  <a:lnTo>
                    <a:pt x="405" y="381"/>
                  </a:lnTo>
                  <a:lnTo>
                    <a:pt x="451" y="282"/>
                  </a:lnTo>
                  <a:lnTo>
                    <a:pt x="500" y="199"/>
                  </a:lnTo>
                  <a:lnTo>
                    <a:pt x="550" y="132"/>
                  </a:lnTo>
                  <a:lnTo>
                    <a:pt x="598" y="85"/>
                  </a:lnTo>
                  <a:lnTo>
                    <a:pt x="645" y="57"/>
                  </a:lnTo>
                  <a:lnTo>
                    <a:pt x="695" y="47"/>
                  </a:lnTo>
                  <a:lnTo>
                    <a:pt x="694" y="39"/>
                  </a:lnTo>
                  <a:close/>
                  <a:moveTo>
                    <a:pt x="7" y="1704"/>
                  </a:moveTo>
                  <a:lnTo>
                    <a:pt x="117" y="1902"/>
                  </a:lnTo>
                  <a:lnTo>
                    <a:pt x="235" y="1708"/>
                  </a:lnTo>
                  <a:cubicBezTo>
                    <a:pt x="242" y="1697"/>
                    <a:pt x="238" y="1682"/>
                    <a:pt x="227" y="1675"/>
                  </a:cubicBezTo>
                  <a:cubicBezTo>
                    <a:pt x="215" y="1668"/>
                    <a:pt x="201" y="1672"/>
                    <a:pt x="194" y="1683"/>
                  </a:cubicBezTo>
                  <a:lnTo>
                    <a:pt x="98" y="1842"/>
                  </a:lnTo>
                  <a:lnTo>
                    <a:pt x="139" y="1842"/>
                  </a:lnTo>
                  <a:lnTo>
                    <a:pt x="49" y="1681"/>
                  </a:lnTo>
                  <a:cubicBezTo>
                    <a:pt x="42" y="1669"/>
                    <a:pt x="28" y="1665"/>
                    <a:pt x="16" y="1671"/>
                  </a:cubicBezTo>
                  <a:cubicBezTo>
                    <a:pt x="4" y="1678"/>
                    <a:pt x="0" y="1693"/>
                    <a:pt x="7" y="1704"/>
                  </a:cubicBezTo>
                  <a:close/>
                </a:path>
              </a:pathLst>
            </a:custGeom>
            <a:solidFill>
              <a:srgbClr val="FFFF00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>
                <a:solidFill>
                  <a:srgbClr val="FFFF00"/>
                </a:solidFill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2678" y="2812"/>
              <a:ext cx="896" cy="456"/>
            </a:xfrm>
            <a:custGeom>
              <a:avLst/>
              <a:gdLst>
                <a:gd name="T0" fmla="*/ 484 w 2615"/>
                <a:gd name="T1" fmla="*/ 50 h 1270"/>
                <a:gd name="T2" fmla="*/ 998 w 2615"/>
                <a:gd name="T3" fmla="*/ 221 h 1270"/>
                <a:gd name="T4" fmla="*/ 1260 w 2615"/>
                <a:gd name="T5" fmla="*/ 416 h 1270"/>
                <a:gd name="T6" fmla="*/ 1323 w 2615"/>
                <a:gd name="T7" fmla="*/ 527 h 1270"/>
                <a:gd name="T8" fmla="*/ 1358 w 2615"/>
                <a:gd name="T9" fmla="*/ 683 h 1270"/>
                <a:gd name="T10" fmla="*/ 1562 w 2615"/>
                <a:gd name="T11" fmla="*/ 873 h 1270"/>
                <a:gd name="T12" fmla="*/ 1921 w 2615"/>
                <a:gd name="T13" fmla="*/ 1028 h 1270"/>
                <a:gd name="T14" fmla="*/ 2568 w 2615"/>
                <a:gd name="T15" fmla="*/ 1129 h 1270"/>
                <a:gd name="T16" fmla="*/ 2138 w 2615"/>
                <a:gd name="T17" fmla="*/ 1090 h 1270"/>
                <a:gd name="T18" fmla="*/ 1636 w 2615"/>
                <a:gd name="T19" fmla="*/ 922 h 1270"/>
                <a:gd name="T20" fmla="*/ 1385 w 2615"/>
                <a:gd name="T21" fmla="*/ 736 h 1270"/>
                <a:gd name="T22" fmla="*/ 1316 w 2615"/>
                <a:gd name="T23" fmla="*/ 534 h 1270"/>
                <a:gd name="T24" fmla="*/ 1256 w 2615"/>
                <a:gd name="T25" fmla="*/ 423 h 1270"/>
                <a:gd name="T26" fmla="*/ 1074 w 2615"/>
                <a:gd name="T27" fmla="*/ 272 h 1270"/>
                <a:gd name="T28" fmla="*/ 705 w 2615"/>
                <a:gd name="T29" fmla="*/ 113 h 1270"/>
                <a:gd name="T30" fmla="*/ 1 w 2615"/>
                <a:gd name="T31" fmla="*/ 8 h 1270"/>
                <a:gd name="T32" fmla="*/ 245 w 2615"/>
                <a:gd name="T33" fmla="*/ 29 h 1270"/>
                <a:gd name="T34" fmla="*/ 902 w 2615"/>
                <a:gd name="T35" fmla="*/ 194 h 1270"/>
                <a:gd name="T36" fmla="*/ 1201 w 2615"/>
                <a:gd name="T37" fmla="*/ 376 h 1270"/>
                <a:gd name="T38" fmla="*/ 1286 w 2615"/>
                <a:gd name="T39" fmla="*/ 481 h 1270"/>
                <a:gd name="T40" fmla="*/ 1323 w 2615"/>
                <a:gd name="T41" fmla="*/ 640 h 1270"/>
                <a:gd name="T42" fmla="*/ 1485 w 2615"/>
                <a:gd name="T43" fmla="*/ 839 h 1270"/>
                <a:gd name="T44" fmla="*/ 1814 w 2615"/>
                <a:gd name="T45" fmla="*/ 1008 h 1270"/>
                <a:gd name="T46" fmla="*/ 2493 w 2615"/>
                <a:gd name="T47" fmla="*/ 1143 h 1270"/>
                <a:gd name="T48" fmla="*/ 2369 w 2615"/>
                <a:gd name="T49" fmla="*/ 1149 h 1270"/>
                <a:gd name="T50" fmla="*/ 1713 w 2615"/>
                <a:gd name="T51" fmla="*/ 985 h 1270"/>
                <a:gd name="T52" fmla="*/ 1414 w 2615"/>
                <a:gd name="T53" fmla="*/ 802 h 1270"/>
                <a:gd name="T54" fmla="*/ 1329 w 2615"/>
                <a:gd name="T55" fmla="*/ 697 h 1270"/>
                <a:gd name="T56" fmla="*/ 1293 w 2615"/>
                <a:gd name="T57" fmla="*/ 539 h 1270"/>
                <a:gd name="T58" fmla="*/ 1132 w 2615"/>
                <a:gd name="T59" fmla="*/ 340 h 1270"/>
                <a:gd name="T60" fmla="*/ 801 w 2615"/>
                <a:gd name="T61" fmla="*/ 171 h 1270"/>
                <a:gd name="T62" fmla="*/ 122 w 2615"/>
                <a:gd name="T63" fmla="*/ 35 h 1270"/>
                <a:gd name="T64" fmla="*/ 122 w 2615"/>
                <a:gd name="T65" fmla="*/ 43 h 1270"/>
                <a:gd name="T66" fmla="*/ 798 w 2615"/>
                <a:gd name="T67" fmla="*/ 179 h 1270"/>
                <a:gd name="T68" fmla="*/ 1128 w 2615"/>
                <a:gd name="T69" fmla="*/ 347 h 1270"/>
                <a:gd name="T70" fmla="*/ 1285 w 2615"/>
                <a:gd name="T71" fmla="*/ 541 h 1270"/>
                <a:gd name="T72" fmla="*/ 1322 w 2615"/>
                <a:gd name="T73" fmla="*/ 700 h 1270"/>
                <a:gd name="T74" fmla="*/ 1408 w 2615"/>
                <a:gd name="T75" fmla="*/ 807 h 1270"/>
                <a:gd name="T76" fmla="*/ 1710 w 2615"/>
                <a:gd name="T77" fmla="*/ 992 h 1270"/>
                <a:gd name="T78" fmla="*/ 2368 w 2615"/>
                <a:gd name="T79" fmla="*/ 1157 h 1270"/>
                <a:gd name="T80" fmla="*/ 2491 w 2615"/>
                <a:gd name="T81" fmla="*/ 1175 h 1270"/>
                <a:gd name="T82" fmla="*/ 1803 w 2615"/>
                <a:gd name="T83" fmla="*/ 1038 h 1270"/>
                <a:gd name="T84" fmla="*/ 1464 w 2615"/>
                <a:gd name="T85" fmla="*/ 864 h 1270"/>
                <a:gd name="T86" fmla="*/ 1317 w 2615"/>
                <a:gd name="T87" fmla="*/ 708 h 1270"/>
                <a:gd name="T88" fmla="*/ 1284 w 2615"/>
                <a:gd name="T89" fmla="*/ 593 h 1270"/>
                <a:gd name="T90" fmla="*/ 1180 w 2615"/>
                <a:gd name="T91" fmla="*/ 401 h 1270"/>
                <a:gd name="T92" fmla="*/ 891 w 2615"/>
                <a:gd name="T93" fmla="*/ 224 h 1270"/>
                <a:gd name="T94" fmla="*/ 243 w 2615"/>
                <a:gd name="T95" fmla="*/ 61 h 1270"/>
                <a:gd name="T96" fmla="*/ 2422 w 2615"/>
                <a:gd name="T97" fmla="*/ 1036 h 1270"/>
                <a:gd name="T98" fmla="*/ 2393 w 2615"/>
                <a:gd name="T99" fmla="*/ 1222 h 1270"/>
                <a:gd name="T100" fmla="*/ 2389 w 2615"/>
                <a:gd name="T101" fmla="*/ 1043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15" h="1270">
                  <a:moveTo>
                    <a:pt x="1" y="0"/>
                  </a:moveTo>
                  <a:lnTo>
                    <a:pt x="123" y="3"/>
                  </a:lnTo>
                  <a:lnTo>
                    <a:pt x="246" y="14"/>
                  </a:lnTo>
                  <a:lnTo>
                    <a:pt x="484" y="50"/>
                  </a:lnTo>
                  <a:lnTo>
                    <a:pt x="707" y="105"/>
                  </a:lnTo>
                  <a:lnTo>
                    <a:pt x="811" y="141"/>
                  </a:lnTo>
                  <a:lnTo>
                    <a:pt x="908" y="179"/>
                  </a:lnTo>
                  <a:lnTo>
                    <a:pt x="998" y="221"/>
                  </a:lnTo>
                  <a:lnTo>
                    <a:pt x="1078" y="266"/>
                  </a:lnTo>
                  <a:lnTo>
                    <a:pt x="1150" y="314"/>
                  </a:lnTo>
                  <a:lnTo>
                    <a:pt x="1211" y="364"/>
                  </a:lnTo>
                  <a:lnTo>
                    <a:pt x="1260" y="416"/>
                  </a:lnTo>
                  <a:cubicBezTo>
                    <a:pt x="1261" y="417"/>
                    <a:pt x="1262" y="418"/>
                    <a:pt x="1262" y="419"/>
                  </a:cubicBezTo>
                  <a:lnTo>
                    <a:pt x="1298" y="471"/>
                  </a:lnTo>
                  <a:cubicBezTo>
                    <a:pt x="1299" y="472"/>
                    <a:pt x="1300" y="474"/>
                    <a:pt x="1301" y="475"/>
                  </a:cubicBezTo>
                  <a:lnTo>
                    <a:pt x="1323" y="527"/>
                  </a:lnTo>
                  <a:cubicBezTo>
                    <a:pt x="1323" y="529"/>
                    <a:pt x="1324" y="531"/>
                    <a:pt x="1324" y="533"/>
                  </a:cubicBezTo>
                  <a:lnTo>
                    <a:pt x="1331" y="586"/>
                  </a:lnTo>
                  <a:lnTo>
                    <a:pt x="1339" y="636"/>
                  </a:lnTo>
                  <a:lnTo>
                    <a:pt x="1358" y="683"/>
                  </a:lnTo>
                  <a:lnTo>
                    <a:pt x="1391" y="731"/>
                  </a:lnTo>
                  <a:lnTo>
                    <a:pt x="1437" y="780"/>
                  </a:lnTo>
                  <a:lnTo>
                    <a:pt x="1495" y="827"/>
                  </a:lnTo>
                  <a:lnTo>
                    <a:pt x="1562" y="873"/>
                  </a:lnTo>
                  <a:lnTo>
                    <a:pt x="1640" y="915"/>
                  </a:lnTo>
                  <a:lnTo>
                    <a:pt x="1727" y="956"/>
                  </a:lnTo>
                  <a:lnTo>
                    <a:pt x="1820" y="993"/>
                  </a:lnTo>
                  <a:lnTo>
                    <a:pt x="1921" y="1028"/>
                  </a:lnTo>
                  <a:lnTo>
                    <a:pt x="2140" y="1082"/>
                  </a:lnTo>
                  <a:lnTo>
                    <a:pt x="2374" y="1118"/>
                  </a:lnTo>
                  <a:lnTo>
                    <a:pt x="2494" y="1128"/>
                  </a:lnTo>
                  <a:lnTo>
                    <a:pt x="2568" y="1129"/>
                  </a:lnTo>
                  <a:lnTo>
                    <a:pt x="2567" y="1137"/>
                  </a:lnTo>
                  <a:lnTo>
                    <a:pt x="2494" y="1136"/>
                  </a:lnTo>
                  <a:lnTo>
                    <a:pt x="2373" y="1126"/>
                  </a:lnTo>
                  <a:lnTo>
                    <a:pt x="2138" y="1090"/>
                  </a:lnTo>
                  <a:lnTo>
                    <a:pt x="1919" y="1035"/>
                  </a:lnTo>
                  <a:lnTo>
                    <a:pt x="1817" y="1001"/>
                  </a:lnTo>
                  <a:lnTo>
                    <a:pt x="1723" y="963"/>
                  </a:lnTo>
                  <a:lnTo>
                    <a:pt x="1636" y="922"/>
                  </a:lnTo>
                  <a:lnTo>
                    <a:pt x="1557" y="879"/>
                  </a:lnTo>
                  <a:lnTo>
                    <a:pt x="1490" y="833"/>
                  </a:lnTo>
                  <a:lnTo>
                    <a:pt x="1431" y="786"/>
                  </a:lnTo>
                  <a:lnTo>
                    <a:pt x="1385" y="736"/>
                  </a:lnTo>
                  <a:lnTo>
                    <a:pt x="1351" y="687"/>
                  </a:lnTo>
                  <a:lnTo>
                    <a:pt x="1331" y="638"/>
                  </a:lnTo>
                  <a:lnTo>
                    <a:pt x="1323" y="587"/>
                  </a:lnTo>
                  <a:lnTo>
                    <a:pt x="1316" y="534"/>
                  </a:lnTo>
                  <a:cubicBezTo>
                    <a:pt x="1316" y="533"/>
                    <a:pt x="1316" y="532"/>
                    <a:pt x="1315" y="530"/>
                  </a:cubicBezTo>
                  <a:lnTo>
                    <a:pt x="1293" y="478"/>
                  </a:lnTo>
                  <a:cubicBezTo>
                    <a:pt x="1293" y="477"/>
                    <a:pt x="1292" y="476"/>
                    <a:pt x="1292" y="475"/>
                  </a:cubicBezTo>
                  <a:lnTo>
                    <a:pt x="1256" y="423"/>
                  </a:lnTo>
                  <a:cubicBezTo>
                    <a:pt x="1255" y="423"/>
                    <a:pt x="1255" y="422"/>
                    <a:pt x="1254" y="422"/>
                  </a:cubicBezTo>
                  <a:lnTo>
                    <a:pt x="1206" y="370"/>
                  </a:lnTo>
                  <a:lnTo>
                    <a:pt x="1145" y="320"/>
                  </a:lnTo>
                  <a:lnTo>
                    <a:pt x="1074" y="272"/>
                  </a:lnTo>
                  <a:lnTo>
                    <a:pt x="994" y="228"/>
                  </a:lnTo>
                  <a:lnTo>
                    <a:pt x="905" y="187"/>
                  </a:lnTo>
                  <a:lnTo>
                    <a:pt x="809" y="148"/>
                  </a:lnTo>
                  <a:lnTo>
                    <a:pt x="705" y="113"/>
                  </a:lnTo>
                  <a:lnTo>
                    <a:pt x="483" y="58"/>
                  </a:lnTo>
                  <a:lnTo>
                    <a:pt x="246" y="22"/>
                  </a:lnTo>
                  <a:lnTo>
                    <a:pt x="123" y="11"/>
                  </a:lnTo>
                  <a:lnTo>
                    <a:pt x="1" y="8"/>
                  </a:lnTo>
                  <a:lnTo>
                    <a:pt x="1" y="0"/>
                  </a:lnTo>
                  <a:close/>
                  <a:moveTo>
                    <a:pt x="1" y="16"/>
                  </a:moveTo>
                  <a:lnTo>
                    <a:pt x="123" y="19"/>
                  </a:lnTo>
                  <a:lnTo>
                    <a:pt x="245" y="29"/>
                  </a:lnTo>
                  <a:lnTo>
                    <a:pt x="482" y="66"/>
                  </a:lnTo>
                  <a:lnTo>
                    <a:pt x="703" y="121"/>
                  </a:lnTo>
                  <a:lnTo>
                    <a:pt x="806" y="156"/>
                  </a:lnTo>
                  <a:lnTo>
                    <a:pt x="902" y="194"/>
                  </a:lnTo>
                  <a:lnTo>
                    <a:pt x="991" y="235"/>
                  </a:lnTo>
                  <a:lnTo>
                    <a:pt x="1070" y="279"/>
                  </a:lnTo>
                  <a:lnTo>
                    <a:pt x="1141" y="327"/>
                  </a:lnTo>
                  <a:lnTo>
                    <a:pt x="1201" y="376"/>
                  </a:lnTo>
                  <a:lnTo>
                    <a:pt x="1248" y="427"/>
                  </a:lnTo>
                  <a:cubicBezTo>
                    <a:pt x="1249" y="427"/>
                    <a:pt x="1249" y="428"/>
                    <a:pt x="1249" y="428"/>
                  </a:cubicBezTo>
                  <a:lnTo>
                    <a:pt x="1285" y="480"/>
                  </a:lnTo>
                  <a:cubicBezTo>
                    <a:pt x="1285" y="480"/>
                    <a:pt x="1286" y="481"/>
                    <a:pt x="1286" y="481"/>
                  </a:cubicBezTo>
                  <a:lnTo>
                    <a:pt x="1308" y="533"/>
                  </a:lnTo>
                  <a:cubicBezTo>
                    <a:pt x="1308" y="534"/>
                    <a:pt x="1308" y="535"/>
                    <a:pt x="1308" y="535"/>
                  </a:cubicBezTo>
                  <a:lnTo>
                    <a:pt x="1315" y="588"/>
                  </a:lnTo>
                  <a:lnTo>
                    <a:pt x="1323" y="640"/>
                  </a:lnTo>
                  <a:lnTo>
                    <a:pt x="1344" y="691"/>
                  </a:lnTo>
                  <a:lnTo>
                    <a:pt x="1379" y="741"/>
                  </a:lnTo>
                  <a:lnTo>
                    <a:pt x="1425" y="791"/>
                  </a:lnTo>
                  <a:lnTo>
                    <a:pt x="1485" y="839"/>
                  </a:lnTo>
                  <a:lnTo>
                    <a:pt x="1553" y="886"/>
                  </a:lnTo>
                  <a:lnTo>
                    <a:pt x="1632" y="929"/>
                  </a:lnTo>
                  <a:lnTo>
                    <a:pt x="1720" y="970"/>
                  </a:lnTo>
                  <a:lnTo>
                    <a:pt x="1814" y="1008"/>
                  </a:lnTo>
                  <a:lnTo>
                    <a:pt x="1916" y="1043"/>
                  </a:lnTo>
                  <a:lnTo>
                    <a:pt x="2136" y="1098"/>
                  </a:lnTo>
                  <a:lnTo>
                    <a:pt x="2372" y="1134"/>
                  </a:lnTo>
                  <a:lnTo>
                    <a:pt x="2493" y="1143"/>
                  </a:lnTo>
                  <a:lnTo>
                    <a:pt x="2567" y="1145"/>
                  </a:lnTo>
                  <a:lnTo>
                    <a:pt x="2567" y="1161"/>
                  </a:lnTo>
                  <a:lnTo>
                    <a:pt x="2492" y="1159"/>
                  </a:lnTo>
                  <a:lnTo>
                    <a:pt x="2369" y="1149"/>
                  </a:lnTo>
                  <a:lnTo>
                    <a:pt x="2133" y="1113"/>
                  </a:lnTo>
                  <a:lnTo>
                    <a:pt x="1911" y="1058"/>
                  </a:lnTo>
                  <a:lnTo>
                    <a:pt x="1808" y="1023"/>
                  </a:lnTo>
                  <a:lnTo>
                    <a:pt x="1713" y="985"/>
                  </a:lnTo>
                  <a:lnTo>
                    <a:pt x="1625" y="943"/>
                  </a:lnTo>
                  <a:lnTo>
                    <a:pt x="1544" y="899"/>
                  </a:lnTo>
                  <a:lnTo>
                    <a:pt x="1474" y="852"/>
                  </a:lnTo>
                  <a:lnTo>
                    <a:pt x="1414" y="802"/>
                  </a:lnTo>
                  <a:lnTo>
                    <a:pt x="1367" y="752"/>
                  </a:lnTo>
                  <a:cubicBezTo>
                    <a:pt x="1366" y="752"/>
                    <a:pt x="1366" y="751"/>
                    <a:pt x="1366" y="751"/>
                  </a:cubicBezTo>
                  <a:lnTo>
                    <a:pt x="1330" y="699"/>
                  </a:lnTo>
                  <a:cubicBezTo>
                    <a:pt x="1330" y="699"/>
                    <a:pt x="1329" y="698"/>
                    <a:pt x="1329" y="697"/>
                  </a:cubicBezTo>
                  <a:lnTo>
                    <a:pt x="1308" y="645"/>
                  </a:lnTo>
                  <a:cubicBezTo>
                    <a:pt x="1308" y="645"/>
                    <a:pt x="1308" y="644"/>
                    <a:pt x="1308" y="644"/>
                  </a:cubicBezTo>
                  <a:lnTo>
                    <a:pt x="1300" y="591"/>
                  </a:lnTo>
                  <a:lnTo>
                    <a:pt x="1293" y="539"/>
                  </a:lnTo>
                  <a:lnTo>
                    <a:pt x="1271" y="488"/>
                  </a:lnTo>
                  <a:lnTo>
                    <a:pt x="1236" y="438"/>
                  </a:lnTo>
                  <a:lnTo>
                    <a:pt x="1190" y="389"/>
                  </a:lnTo>
                  <a:lnTo>
                    <a:pt x="1132" y="340"/>
                  </a:lnTo>
                  <a:lnTo>
                    <a:pt x="1063" y="293"/>
                  </a:lnTo>
                  <a:lnTo>
                    <a:pt x="984" y="250"/>
                  </a:lnTo>
                  <a:lnTo>
                    <a:pt x="897" y="209"/>
                  </a:lnTo>
                  <a:lnTo>
                    <a:pt x="801" y="171"/>
                  </a:lnTo>
                  <a:lnTo>
                    <a:pt x="700" y="136"/>
                  </a:lnTo>
                  <a:lnTo>
                    <a:pt x="479" y="81"/>
                  </a:lnTo>
                  <a:lnTo>
                    <a:pt x="244" y="45"/>
                  </a:lnTo>
                  <a:lnTo>
                    <a:pt x="122" y="35"/>
                  </a:lnTo>
                  <a:lnTo>
                    <a:pt x="0" y="32"/>
                  </a:lnTo>
                  <a:lnTo>
                    <a:pt x="1" y="16"/>
                  </a:lnTo>
                  <a:close/>
                  <a:moveTo>
                    <a:pt x="0" y="40"/>
                  </a:moveTo>
                  <a:lnTo>
                    <a:pt x="122" y="43"/>
                  </a:lnTo>
                  <a:lnTo>
                    <a:pt x="243" y="53"/>
                  </a:lnTo>
                  <a:lnTo>
                    <a:pt x="478" y="89"/>
                  </a:lnTo>
                  <a:lnTo>
                    <a:pt x="698" y="144"/>
                  </a:lnTo>
                  <a:lnTo>
                    <a:pt x="798" y="179"/>
                  </a:lnTo>
                  <a:lnTo>
                    <a:pt x="894" y="216"/>
                  </a:lnTo>
                  <a:lnTo>
                    <a:pt x="981" y="257"/>
                  </a:lnTo>
                  <a:lnTo>
                    <a:pt x="1059" y="300"/>
                  </a:lnTo>
                  <a:lnTo>
                    <a:pt x="1128" y="347"/>
                  </a:lnTo>
                  <a:lnTo>
                    <a:pt x="1185" y="395"/>
                  </a:lnTo>
                  <a:lnTo>
                    <a:pt x="1230" y="443"/>
                  </a:lnTo>
                  <a:lnTo>
                    <a:pt x="1264" y="492"/>
                  </a:lnTo>
                  <a:lnTo>
                    <a:pt x="1285" y="541"/>
                  </a:lnTo>
                  <a:lnTo>
                    <a:pt x="1292" y="592"/>
                  </a:lnTo>
                  <a:lnTo>
                    <a:pt x="1300" y="645"/>
                  </a:lnTo>
                  <a:cubicBezTo>
                    <a:pt x="1300" y="646"/>
                    <a:pt x="1300" y="647"/>
                    <a:pt x="1301" y="648"/>
                  </a:cubicBezTo>
                  <a:lnTo>
                    <a:pt x="1322" y="700"/>
                  </a:lnTo>
                  <a:cubicBezTo>
                    <a:pt x="1322" y="702"/>
                    <a:pt x="1323" y="703"/>
                    <a:pt x="1323" y="704"/>
                  </a:cubicBezTo>
                  <a:lnTo>
                    <a:pt x="1359" y="756"/>
                  </a:lnTo>
                  <a:cubicBezTo>
                    <a:pt x="1360" y="756"/>
                    <a:pt x="1360" y="757"/>
                    <a:pt x="1361" y="757"/>
                  </a:cubicBezTo>
                  <a:lnTo>
                    <a:pt x="1408" y="807"/>
                  </a:lnTo>
                  <a:lnTo>
                    <a:pt x="1469" y="858"/>
                  </a:lnTo>
                  <a:lnTo>
                    <a:pt x="1539" y="906"/>
                  </a:lnTo>
                  <a:lnTo>
                    <a:pt x="1621" y="950"/>
                  </a:lnTo>
                  <a:lnTo>
                    <a:pt x="1710" y="992"/>
                  </a:lnTo>
                  <a:lnTo>
                    <a:pt x="1806" y="1030"/>
                  </a:lnTo>
                  <a:lnTo>
                    <a:pt x="1908" y="1066"/>
                  </a:lnTo>
                  <a:lnTo>
                    <a:pt x="2131" y="1121"/>
                  </a:lnTo>
                  <a:lnTo>
                    <a:pt x="2368" y="1157"/>
                  </a:lnTo>
                  <a:lnTo>
                    <a:pt x="2491" y="1167"/>
                  </a:lnTo>
                  <a:lnTo>
                    <a:pt x="2567" y="1169"/>
                  </a:lnTo>
                  <a:lnTo>
                    <a:pt x="2566" y="1177"/>
                  </a:lnTo>
                  <a:lnTo>
                    <a:pt x="2491" y="1175"/>
                  </a:lnTo>
                  <a:lnTo>
                    <a:pt x="2367" y="1165"/>
                  </a:lnTo>
                  <a:lnTo>
                    <a:pt x="2129" y="1129"/>
                  </a:lnTo>
                  <a:lnTo>
                    <a:pt x="1906" y="1073"/>
                  </a:lnTo>
                  <a:lnTo>
                    <a:pt x="1803" y="1038"/>
                  </a:lnTo>
                  <a:lnTo>
                    <a:pt x="1706" y="999"/>
                  </a:lnTo>
                  <a:lnTo>
                    <a:pt x="1617" y="957"/>
                  </a:lnTo>
                  <a:lnTo>
                    <a:pt x="1535" y="912"/>
                  </a:lnTo>
                  <a:lnTo>
                    <a:pt x="1464" y="864"/>
                  </a:lnTo>
                  <a:lnTo>
                    <a:pt x="1402" y="813"/>
                  </a:lnTo>
                  <a:lnTo>
                    <a:pt x="1355" y="763"/>
                  </a:lnTo>
                  <a:cubicBezTo>
                    <a:pt x="1354" y="762"/>
                    <a:pt x="1353" y="761"/>
                    <a:pt x="1353" y="760"/>
                  </a:cubicBezTo>
                  <a:lnTo>
                    <a:pt x="1317" y="708"/>
                  </a:lnTo>
                  <a:cubicBezTo>
                    <a:pt x="1316" y="707"/>
                    <a:pt x="1315" y="705"/>
                    <a:pt x="1314" y="703"/>
                  </a:cubicBezTo>
                  <a:lnTo>
                    <a:pt x="1293" y="651"/>
                  </a:lnTo>
                  <a:cubicBezTo>
                    <a:pt x="1293" y="650"/>
                    <a:pt x="1292" y="648"/>
                    <a:pt x="1292" y="646"/>
                  </a:cubicBezTo>
                  <a:lnTo>
                    <a:pt x="1284" y="593"/>
                  </a:lnTo>
                  <a:lnTo>
                    <a:pt x="1277" y="543"/>
                  </a:lnTo>
                  <a:lnTo>
                    <a:pt x="1257" y="496"/>
                  </a:lnTo>
                  <a:lnTo>
                    <a:pt x="1224" y="448"/>
                  </a:lnTo>
                  <a:lnTo>
                    <a:pt x="1180" y="401"/>
                  </a:lnTo>
                  <a:lnTo>
                    <a:pt x="1123" y="353"/>
                  </a:lnTo>
                  <a:lnTo>
                    <a:pt x="1055" y="307"/>
                  </a:lnTo>
                  <a:lnTo>
                    <a:pt x="977" y="264"/>
                  </a:lnTo>
                  <a:lnTo>
                    <a:pt x="891" y="224"/>
                  </a:lnTo>
                  <a:lnTo>
                    <a:pt x="796" y="186"/>
                  </a:lnTo>
                  <a:lnTo>
                    <a:pt x="696" y="152"/>
                  </a:lnTo>
                  <a:lnTo>
                    <a:pt x="477" y="97"/>
                  </a:lnTo>
                  <a:lnTo>
                    <a:pt x="243" y="61"/>
                  </a:lnTo>
                  <a:lnTo>
                    <a:pt x="122" y="51"/>
                  </a:lnTo>
                  <a:lnTo>
                    <a:pt x="0" y="48"/>
                  </a:lnTo>
                  <a:lnTo>
                    <a:pt x="0" y="40"/>
                  </a:lnTo>
                  <a:close/>
                  <a:moveTo>
                    <a:pt x="2422" y="1036"/>
                  </a:moveTo>
                  <a:lnTo>
                    <a:pt x="2615" y="1154"/>
                  </a:lnTo>
                  <a:lnTo>
                    <a:pt x="2416" y="1264"/>
                  </a:lnTo>
                  <a:cubicBezTo>
                    <a:pt x="2405" y="1270"/>
                    <a:pt x="2390" y="1266"/>
                    <a:pt x="2384" y="1254"/>
                  </a:cubicBezTo>
                  <a:cubicBezTo>
                    <a:pt x="2377" y="1243"/>
                    <a:pt x="2382" y="1228"/>
                    <a:pt x="2393" y="1222"/>
                  </a:cubicBezTo>
                  <a:lnTo>
                    <a:pt x="2555" y="1132"/>
                  </a:lnTo>
                  <a:lnTo>
                    <a:pt x="2554" y="1174"/>
                  </a:lnTo>
                  <a:lnTo>
                    <a:pt x="2397" y="1076"/>
                  </a:lnTo>
                  <a:cubicBezTo>
                    <a:pt x="2385" y="1070"/>
                    <a:pt x="2382" y="1055"/>
                    <a:pt x="2389" y="1043"/>
                  </a:cubicBezTo>
                  <a:cubicBezTo>
                    <a:pt x="2396" y="1032"/>
                    <a:pt x="2411" y="1029"/>
                    <a:pt x="2422" y="1036"/>
                  </a:cubicBez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 rot="1474057" flipV="1">
              <a:off x="3476" y="1792"/>
              <a:ext cx="866" cy="422"/>
            </a:xfrm>
            <a:custGeom>
              <a:avLst/>
              <a:gdLst>
                <a:gd name="T0" fmla="*/ 6 w 897"/>
                <a:gd name="T1" fmla="*/ 106 h 847"/>
                <a:gd name="T2" fmla="*/ 0 w 897"/>
                <a:gd name="T3" fmla="*/ 6 h 847"/>
                <a:gd name="T4" fmla="*/ 96 w 897"/>
                <a:gd name="T5" fmla="*/ 0 h 847"/>
                <a:gd name="T6" fmla="*/ 73 w 897"/>
                <a:gd name="T7" fmla="*/ 27 h 847"/>
                <a:gd name="T8" fmla="*/ 868 w 897"/>
                <a:gd name="T9" fmla="*/ 768 h 847"/>
                <a:gd name="T10" fmla="*/ 891 w 897"/>
                <a:gd name="T11" fmla="*/ 741 h 847"/>
                <a:gd name="T12" fmla="*/ 897 w 897"/>
                <a:gd name="T13" fmla="*/ 841 h 847"/>
                <a:gd name="T14" fmla="*/ 801 w 897"/>
                <a:gd name="T15" fmla="*/ 847 h 847"/>
                <a:gd name="T16" fmla="*/ 823 w 897"/>
                <a:gd name="T17" fmla="*/ 820 h 847"/>
                <a:gd name="T18" fmla="*/ 28 w 897"/>
                <a:gd name="T19" fmla="*/ 80 h 847"/>
                <a:gd name="T20" fmla="*/ 6 w 897"/>
                <a:gd name="T21" fmla="*/ 10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7" h="847">
                  <a:moveTo>
                    <a:pt x="6" y="106"/>
                  </a:moveTo>
                  <a:lnTo>
                    <a:pt x="0" y="6"/>
                  </a:lnTo>
                  <a:lnTo>
                    <a:pt x="96" y="0"/>
                  </a:lnTo>
                  <a:lnTo>
                    <a:pt x="73" y="27"/>
                  </a:lnTo>
                  <a:lnTo>
                    <a:pt x="868" y="768"/>
                  </a:lnTo>
                  <a:lnTo>
                    <a:pt x="891" y="741"/>
                  </a:lnTo>
                  <a:lnTo>
                    <a:pt x="897" y="841"/>
                  </a:lnTo>
                  <a:lnTo>
                    <a:pt x="801" y="847"/>
                  </a:lnTo>
                  <a:lnTo>
                    <a:pt x="823" y="820"/>
                  </a:lnTo>
                  <a:lnTo>
                    <a:pt x="28" y="80"/>
                  </a:lnTo>
                  <a:lnTo>
                    <a:pt x="6" y="10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59670" y="4137681"/>
            <a:ext cx="8540154" cy="202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The </a:t>
            </a:r>
            <a:r>
              <a:rPr lang="en-US" i="1" dirty="0" smtClean="0"/>
              <a:t>Learning Styles Inventory</a:t>
            </a:r>
            <a:r>
              <a:rPr lang="en-US" dirty="0" smtClean="0"/>
              <a:t> is a tool to determine learning style. Divides people into 4 types </a:t>
            </a:r>
            <a:r>
              <a:rPr lang="en-US" dirty="0"/>
              <a:t>of learners: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divergers</a:t>
            </a:r>
            <a:r>
              <a:rPr lang="en-US" dirty="0" smtClean="0"/>
              <a:t> </a:t>
            </a:r>
            <a:r>
              <a:rPr lang="en-US" dirty="0"/>
              <a:t>(concrete, reflective),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assimilators </a:t>
            </a:r>
            <a:r>
              <a:rPr lang="en-US" dirty="0"/>
              <a:t>(abstract, reflective),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convergers</a:t>
            </a:r>
            <a:r>
              <a:rPr lang="en-US" dirty="0" smtClean="0"/>
              <a:t> </a:t>
            </a:r>
            <a:r>
              <a:rPr lang="en-US" dirty="0"/>
              <a:t>(abstract, active),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accommodators </a:t>
            </a:r>
            <a:r>
              <a:rPr lang="en-US" dirty="0"/>
              <a:t>(concrete, active).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1777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pitchFamily="34" charset="-128"/>
              </a:rPr>
              <a:t>4 styles and more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81160"/>
            <a:ext cx="8518824" cy="97381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rgbClr val="FFFF00"/>
                </a:solidFill>
              </a:rPr>
              <a:t>Assimilators</a:t>
            </a:r>
            <a:r>
              <a:rPr lang="en-US" dirty="0"/>
              <a:t> think and watch: prone to abstract thinking, reflective observation, inductive </a:t>
            </a:r>
            <a:r>
              <a:rPr lang="en-US" dirty="0" smtClean="0"/>
              <a:t>reasoning due to </a:t>
            </a:r>
            <a:r>
              <a:rPr lang="en-US" dirty="0"/>
              <a:t>strong connections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=&gt;C</a:t>
            </a:r>
            <a:r>
              <a:rPr lang="en-US" dirty="0"/>
              <a:t> and within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, weak </a:t>
            </a:r>
            <a:r>
              <a:rPr lang="en-US" dirty="0"/>
              <a:t>connections from </a:t>
            </a:r>
            <a:r>
              <a:rPr lang="en-US" dirty="0">
                <a:solidFill>
                  <a:srgbClr val="FFFF00"/>
                </a:solidFill>
              </a:rPr>
              <a:t>S=&gt;M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C=&gt;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en-US" dirty="0" smtClean="0"/>
              <a:t>. </a:t>
            </a:r>
            <a:endParaRPr lang="en-GB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59670" y="2426221"/>
            <a:ext cx="8540154" cy="39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Convergers</a:t>
            </a:r>
            <a:r>
              <a:rPr lang="en-US" dirty="0" smtClean="0"/>
              <a:t> combine </a:t>
            </a:r>
            <a:r>
              <a:rPr lang="en-US" dirty="0"/>
              <a:t>abstract conceptualization, active experimentation, using deductive reasoning in problem solving.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Strong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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>
                <a:solidFill>
                  <a:srgbClr val="FFFF00"/>
                </a:solidFill>
              </a:rPr>
              <a:t>=&gt;M</a:t>
            </a:r>
            <a:r>
              <a:rPr lang="en-US" dirty="0"/>
              <a:t> </a:t>
            </a:r>
            <a:r>
              <a:rPr lang="en-US" dirty="0" smtClean="0"/>
              <a:t>flow </a:t>
            </a:r>
            <a:r>
              <a:rPr lang="en-US" dirty="0"/>
              <a:t>of </a:t>
            </a:r>
            <a:r>
              <a:rPr lang="en-US" dirty="0" smtClean="0"/>
              <a:t>activity.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Divergers</a:t>
            </a:r>
            <a:r>
              <a:rPr lang="en-US" dirty="0" smtClean="0"/>
              <a:t> focus on concrete </a:t>
            </a:r>
            <a:r>
              <a:rPr lang="en-US" dirty="0"/>
              <a:t>experience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dirty="0" smtClean="0"/>
              <a:t>, strong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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/>
              <a:t> </a:t>
            </a:r>
            <a:r>
              <a:rPr lang="en-US" dirty="0" smtClean="0"/>
              <a:t>connections and 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</a:t>
            </a:r>
            <a:r>
              <a:rPr lang="en-US" dirty="0" smtClean="0">
                <a:solidFill>
                  <a:srgbClr val="FFFF00"/>
                </a:solidFill>
              </a:rPr>
              <a:t>C </a:t>
            </a:r>
            <a:r>
              <a:rPr lang="en-US" dirty="0" smtClean="0"/>
              <a:t>activity </a:t>
            </a:r>
            <a:r>
              <a:rPr lang="en-US" dirty="0"/>
              <a:t>facilitating reflective observation, </a:t>
            </a:r>
            <a:r>
              <a:rPr lang="en-US" dirty="0" smtClean="0"/>
              <a:t>strong imagery, novel ideas but weak motor activity.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Accommodators</a:t>
            </a:r>
            <a:r>
              <a:rPr lang="en-US" dirty="0" smtClean="0"/>
              <a:t> </a:t>
            </a:r>
            <a:r>
              <a:rPr lang="en-US" dirty="0"/>
              <a:t>have balanced sensory, motor and central processes and thus combine concrete experience with active experimentation supported by central processes S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C</a:t>
            </a:r>
            <a:r>
              <a:rPr lang="en-US" dirty="0">
                <a:sym typeface="Wingdings"/>
              </a:rPr>
              <a:t></a:t>
            </a:r>
            <a:r>
              <a:rPr lang="en-US" dirty="0"/>
              <a:t>M. </a:t>
            </a:r>
            <a:endParaRPr lang="pl-PL" dirty="0"/>
          </a:p>
          <a:p>
            <a:pPr marL="0" indent="0">
              <a:buNone/>
            </a:pPr>
            <a:r>
              <a:rPr lang="en-US" dirty="0" smtClean="0"/>
              <a:t>Now the idea of learning styles is criticized because there was no theoretical framework behind it, but objective </a:t>
            </a:r>
            <a:r>
              <a:rPr lang="en-US" dirty="0"/>
              <a:t>tests of the learning </a:t>
            </a:r>
            <a:r>
              <a:rPr lang="en-US" dirty="0" smtClean="0"/>
              <a:t>styles may be based </a:t>
            </a:r>
            <a:r>
              <a:rPr lang="en-US" dirty="0"/>
              <a:t>on brain </a:t>
            </a:r>
            <a:r>
              <a:rPr lang="en-US" dirty="0" smtClean="0"/>
              <a:t>activity. </a:t>
            </a:r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73817" y="-176476"/>
            <a:ext cx="1321513" cy="161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1741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88942"/>
            <a:ext cx="7772400" cy="7747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NCU Projects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:NCI </a:t>
            </a:r>
            <a:endParaRPr lang="pl-P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525207"/>
            <a:ext cx="8461375" cy="5052483"/>
          </a:xfrm>
        </p:spPr>
        <p:txBody>
          <a:bodyPr lIns="92075" tIns="46038" rIns="92075" bIns="46038"/>
          <a:lstStyle/>
          <a:p>
            <a:pPr marL="0" indent="0">
              <a:spcBef>
                <a:spcPts val="0"/>
              </a:spcBef>
              <a:spcAft>
                <a:spcPts val="300"/>
              </a:spcAft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Neurocognitive Informatics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: understanding complex cognition </a:t>
            </a:r>
            <a:br>
              <a:rPr lang="en-US" dirty="0" smtClean="0">
                <a:latin typeface="Calibri" panose="020F0502020204030204" pitchFamily="34" charset="0"/>
                <a:cs typeface="Calibri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	=&gt; creating algorithms that work in similar way.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itchFamily="34" charset="0"/>
              </a:rPr>
            </a:br>
            <a:endParaRPr lang="en-US" sz="900" dirty="0">
              <a:latin typeface="Calibri" panose="020F0502020204030204" pitchFamily="34" charset="0"/>
              <a:cs typeface="Calibri" pitchFamily="34" charset="0"/>
            </a:endParaRP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Computational creativity, insight, intuition, imagery.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Imagery agnosia, especially imagery amusia.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Neurocognitive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approach to language, word games. 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Medical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information retrieval, analysis, visualization.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Comprehensive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theory 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of autism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, ADHD, 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phenomics. </a:t>
            </a:r>
            <a:endParaRPr lang="en-US" dirty="0">
              <a:latin typeface="Calibri" panose="020F0502020204030204" pitchFamily="34" charset="0"/>
              <a:cs typeface="Calibri" pitchFamily="34" charset="0"/>
            </a:endParaRP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Visualization of high-D trajectories, EEG signals, neurofeedback.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Brain stem models &amp; consciousness in artificial systems.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Geometric theory of brain-mind processes. </a:t>
            </a:r>
            <a:endParaRPr lang="en-US" dirty="0">
              <a:latin typeface="Calibri" panose="020F0502020204030204" pitchFamily="34" charset="0"/>
              <a:cs typeface="Calibri" pitchFamily="34" charset="0"/>
            </a:endParaRP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Infants: observation, guided development.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Neural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determinism, free 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will &amp; social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consequences.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87" y="126771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7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15238" cy="939800"/>
          </a:xfrm>
        </p:spPr>
        <p:txBody>
          <a:bodyPr/>
          <a:lstStyle/>
          <a:p>
            <a:pPr eaLnBrk="1" hangingPunct="1"/>
            <a:r>
              <a:rPr lang="en-US" dirty="0" smtClean="0"/>
              <a:t>Origin of the learning styles</a:t>
            </a:r>
            <a:endParaRPr lang="pl-PL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29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err="1" smtClean="0"/>
              <a:t>Connectomes</a:t>
            </a:r>
            <a:r>
              <a:rPr lang="en-US" dirty="0" smtClean="0"/>
              <a:t> develops before birth and in the first years of life.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Achieving harmonious development is very difficult and depends on low-level (genetic, epigenetic, signaling pathways) processes, but may be influenced by experience and learning.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Excess of low-level (sensory) processes S</a:t>
            </a:r>
            <a:r>
              <a:rPr lang="en-US" dirty="0" smtClean="0">
                <a:sym typeface="Wingdings" pitchFamily="2" charset="2"/>
              </a:rPr>
              <a:t>S</a:t>
            </a:r>
            <a:r>
              <a:rPr lang="en-US" dirty="0" smtClean="0"/>
              <a:t>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Poor C</a:t>
            </a:r>
            <a:r>
              <a:rPr lang="en-US" dirty="0" smtClean="0">
                <a:sym typeface="Wingdings" pitchFamily="2" charset="2"/>
              </a:rPr>
              <a:t></a:t>
            </a:r>
            <a:r>
              <a:rPr lang="en-US" dirty="0" smtClean="0"/>
              <a:t>C neural connections and synchronization, </a:t>
            </a:r>
            <a:r>
              <a:rPr lang="en-US" dirty="0" err="1" smtClean="0"/>
              <a:t>frontal</a:t>
            </a:r>
            <a:r>
              <a:rPr lang="en-US" dirty="0" err="1" smtClean="0">
                <a:sym typeface="Wingdings" pitchFamily="2" charset="2"/>
              </a:rPr>
              <a:t>parietal</a:t>
            </a:r>
            <a:r>
              <a:rPr lang="en-US" dirty="0" smtClean="0">
                <a:sym typeface="Wingdings" pitchFamily="2" charset="2"/>
              </a:rPr>
              <a:t> necessary for abstract thinking, </a:t>
            </a:r>
            <a:r>
              <a:rPr lang="en-US" dirty="0" smtClean="0"/>
              <a:t>weak functional connections prefrontal lobe </a:t>
            </a:r>
            <a:r>
              <a:rPr lang="en-US" dirty="0" smtClean="0">
                <a:sym typeface="Wingdings" pitchFamily="2" charset="2"/>
              </a:rPr>
              <a:t> other </a:t>
            </a:r>
            <a:r>
              <a:rPr lang="en-US" dirty="0" smtClean="0"/>
              <a:t>areas.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Patterns of activation in the brain differ depending on whether the brain is doing social or nonsocial tasks.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“Default brain network” involves a large-scale brain network (cingulate cortex, </a:t>
            </a:r>
            <a:r>
              <a:rPr lang="en-US" dirty="0" err="1" smtClean="0"/>
              <a:t>mPFC</a:t>
            </a:r>
            <a:r>
              <a:rPr lang="en-US" dirty="0" smtClean="0"/>
              <a:t>, lateral PC), shows low activity for goal-related actions; strong activity in social and emotional processing, </a:t>
            </a:r>
            <a:r>
              <a:rPr lang="en-US" dirty="0" err="1" smtClean="0"/>
              <a:t>mindwandering</a:t>
            </a:r>
            <a:r>
              <a:rPr lang="en-US" dirty="0" smtClean="0"/>
              <a:t>, daydreaming.  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1243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153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60488" y="303213"/>
            <a:ext cx="5889625" cy="481012"/>
          </a:xfrm>
          <a:effectLst/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 Unicode MS" pitchFamily="34" charset="-128"/>
              </a:rPr>
              <a:t>Creativity with words</a:t>
            </a:r>
            <a:endParaRPr lang="pl-PL" dirty="0">
              <a:latin typeface="Arial Unicode MS" pitchFamily="34" charset="-128"/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807450" cy="1181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The simplest testable model of creativity:  </a:t>
            </a:r>
          </a:p>
          <a:p>
            <a:pPr marL="0" indent="0"/>
            <a:r>
              <a:rPr lang="en-US" sz="2000" smtClean="0">
                <a:latin typeface="Calibri" pitchFamily="34" charset="0"/>
                <a:cs typeface="Calibri" pitchFamily="34" charset="0"/>
              </a:rPr>
              <a:t>   create interesting novel words that capture some features of products;</a:t>
            </a:r>
          </a:p>
          <a:p>
            <a:pPr marL="0" indent="0"/>
            <a:r>
              <a:rPr lang="en-US" sz="2000" smtClean="0">
                <a:latin typeface="Calibri" pitchFamily="34" charset="0"/>
                <a:cs typeface="Calibri" pitchFamily="34" charset="0"/>
              </a:rPr>
              <a:t>   understand new words that cannot be found in the dictionary.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250825" y="2263775"/>
            <a:ext cx="87360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Model inspired by the putative brain processes when new words are being invented starting from some keywords priming auditory cortex. 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Phonemes (allophones) are resonances, ordered activation of phonemes will activate both known words as well as their combinations; context + inhibition in the winner-takes-most leaves only a few candidate words.</a:t>
            </a:r>
          </a:p>
        </p:txBody>
      </p:sp>
      <p:pic>
        <p:nvPicPr>
          <p:cNvPr id="269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5888"/>
            <a:ext cx="152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242888" y="4057650"/>
            <a:ext cx="87360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Creativity = </a:t>
            </a:r>
            <a:r>
              <a:rPr lang="en-US" sz="2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network+imagination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(fluctuations)+filtering (competition)</a:t>
            </a:r>
          </a:p>
          <a:p>
            <a:pPr eaLnBrk="1" hangingPunct="1"/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Imagination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chains of phonemes activate both word and non-word representations, depending on the strength of the synaptic connections.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Filtering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based on associations, emotions, phonological/semantic density. </a:t>
            </a:r>
          </a:p>
          <a:p>
            <a:pPr eaLnBrk="1" hangingPunct="1"/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it-IT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discoverity </a:t>
            </a:r>
            <a:r>
              <a:rPr lang="it-IT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{disc, disco, discover, verity}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(discovery, creativity, verity)</a:t>
            </a:r>
            <a:b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digventure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={dig, digital, venture, adventure}   new!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Server: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hlinkClick r:id="rId4"/>
              </a:rPr>
              <a:t>http://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hlinkClick r:id="rId4"/>
              </a:rPr>
              <a:t>www.braingene.yoyo.pl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b="0" dirty="0">
                <a:solidFill>
                  <a:srgbClr val="FFCC00"/>
                </a:solidFill>
              </a:rPr>
              <a:t>Abstract thinking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924800" cy="532765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b="0" dirty="0"/>
              <a:t>G. Marcus </a:t>
            </a:r>
            <a:r>
              <a:rPr lang="en-US" b="0" i="1" dirty="0"/>
              <a:t>et al</a:t>
            </a:r>
            <a:r>
              <a:rPr lang="en-US" b="0" dirty="0"/>
              <a:t>, “Rule learning by seven-month-old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infants</a:t>
            </a:r>
            <a:r>
              <a:rPr lang="en-US" b="0" dirty="0"/>
              <a:t>”, </a:t>
            </a:r>
            <a:r>
              <a:rPr lang="en-US" b="0" dirty="0" smtClean="0"/>
              <a:t>Science 1999.</a:t>
            </a:r>
            <a:endParaRPr lang="en-US" b="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0" dirty="0" smtClean="0">
                <a:effectLst/>
              </a:rPr>
              <a:t>7-month </a:t>
            </a:r>
            <a:r>
              <a:rPr lang="en-US" b="0" dirty="0">
                <a:effectLst/>
              </a:rPr>
              <a:t>old babies habituated for 2 minutes with sentences like </a:t>
            </a:r>
            <a:r>
              <a:rPr lang="en-US" b="0" i="1" dirty="0" err="1">
                <a:effectLst/>
              </a:rPr>
              <a:t>ga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ti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ga</a:t>
            </a:r>
            <a:r>
              <a:rPr lang="en-US" b="0" i="1" dirty="0">
                <a:effectLst/>
              </a:rPr>
              <a:t>, li </a:t>
            </a:r>
            <a:r>
              <a:rPr lang="en-US" b="0" i="1" dirty="0" err="1">
                <a:effectLst/>
              </a:rPr>
              <a:t>na</a:t>
            </a:r>
            <a:r>
              <a:rPr lang="en-US" b="0" i="1" dirty="0">
                <a:effectLst/>
              </a:rPr>
              <a:t> li, </a:t>
            </a:r>
            <a:r>
              <a:rPr lang="en-US" b="0" dirty="0">
                <a:effectLst/>
              </a:rPr>
              <a:t>of the ABA structure, recognize that </a:t>
            </a:r>
            <a:r>
              <a:rPr lang="en-US" b="0" i="1" dirty="0" err="1">
                <a:effectLst/>
              </a:rPr>
              <a:t>wo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fe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wo</a:t>
            </a:r>
            <a:r>
              <a:rPr lang="en-US" b="0" i="1" dirty="0">
                <a:effectLst/>
              </a:rPr>
              <a:t> </a:t>
            </a:r>
            <a:r>
              <a:rPr lang="en-US" b="0" dirty="0">
                <a:effectLst/>
              </a:rPr>
              <a:t>has correct grammatical structure but </a:t>
            </a:r>
            <a:r>
              <a:rPr lang="en-US" b="0" i="1" dirty="0" err="1">
                <a:effectLst/>
              </a:rPr>
              <a:t>wo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wo</a:t>
            </a:r>
            <a:r>
              <a:rPr lang="en-US" b="0" i="1" dirty="0">
                <a:effectLst/>
              </a:rPr>
              <a:t> </a:t>
            </a:r>
            <a:r>
              <a:rPr lang="en-US" b="0" i="1" dirty="0" err="1">
                <a:effectLst/>
              </a:rPr>
              <a:t>fe</a:t>
            </a:r>
            <a:r>
              <a:rPr lang="en-US" b="0" i="1" dirty="0">
                <a:effectLst/>
              </a:rPr>
              <a:t> </a:t>
            </a:r>
            <a:r>
              <a:rPr lang="en-US" b="0" dirty="0">
                <a:effectLst/>
              </a:rPr>
              <a:t>does not.</a:t>
            </a:r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0" dirty="0">
                <a:solidFill>
                  <a:srgbClr val="FFC000"/>
                </a:solidFill>
              </a:rPr>
              <a:t>Intelligence</a:t>
            </a:r>
            <a:r>
              <a:rPr lang="en-US" b="0" dirty="0"/>
              <a:t>: speed of thinking + working memory + </a:t>
            </a:r>
            <a:r>
              <a:rPr lang="en-US" b="0" dirty="0" smtClean="0"/>
              <a:t>synaptic density reflected </a:t>
            </a:r>
            <a:r>
              <a:rPr lang="en-US" b="0" dirty="0"/>
              <a:t>in ERP </a:t>
            </a:r>
            <a:r>
              <a:rPr lang="en-US" b="0" dirty="0" smtClean="0"/>
              <a:t>structure, later specific structure of connections will increase IQ, decrease creativity. </a:t>
            </a:r>
            <a:endParaRPr lang="en-US" b="0" dirty="0"/>
          </a:p>
          <a:p>
            <a:pPr marL="0" indent="0">
              <a:lnSpc>
                <a:spcPct val="90000"/>
              </a:lnSpc>
              <a:buNone/>
            </a:pPr>
            <a:r>
              <a:rPr lang="en-US" b="0" dirty="0"/>
              <a:t>Strong correlation of IQ between the ability to order two very short sounds, one with higher pitch (ex. J. </a:t>
            </a:r>
            <a:r>
              <a:rPr lang="en-US" b="0" dirty="0" err="1"/>
              <a:t>Drescher</a:t>
            </a:r>
            <a:r>
              <a:rPr lang="en-US" b="0" dirty="0"/>
              <a:t>, </a:t>
            </a:r>
            <a:r>
              <a:rPr lang="en-US" b="0" dirty="0" smtClean="0"/>
              <a:t>Torun).</a:t>
            </a:r>
            <a:endParaRPr lang="en-US" b="0" dirty="0"/>
          </a:p>
          <a:p>
            <a:pPr marL="0" indent="0">
              <a:lnSpc>
                <a:spcPct val="90000"/>
              </a:lnSpc>
              <a:buNone/>
            </a:pPr>
            <a:r>
              <a:rPr lang="en-US" b="0" dirty="0">
                <a:effectLst/>
              </a:rPr>
              <a:t>Lynn-</a:t>
            </a:r>
            <a:r>
              <a:rPr lang="pl-PL" b="0" dirty="0">
                <a:effectLst/>
              </a:rPr>
              <a:t>Flynn</a:t>
            </a:r>
            <a:r>
              <a:rPr lang="en-US" b="0" dirty="0">
                <a:effectLst/>
              </a:rPr>
              <a:t> effect</a:t>
            </a:r>
            <a:r>
              <a:rPr lang="pl-PL" b="0" dirty="0">
                <a:effectLst/>
              </a:rPr>
              <a:t>: </a:t>
            </a:r>
            <a:r>
              <a:rPr lang="en-US" b="0" dirty="0">
                <a:effectLst/>
              </a:rPr>
              <a:t>IQ grows everywhere in the 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world, 24 points in USA since 1918, 27 points in UK.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Toys and nutrition help to develop better brains?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90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5157788"/>
            <a:ext cx="142081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062831"/>
            <a:ext cx="5410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1341438"/>
            <a:ext cx="1920875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1637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Infants, syllables</a:t>
            </a:r>
          </a:p>
        </p:txBody>
      </p:sp>
      <p:sp>
        <p:nvSpPr>
          <p:cNvPr id="56323" name="Symbol zastępczy zawartości 1"/>
          <p:cNvSpPr>
            <a:spLocks noGrp="1"/>
          </p:cNvSpPr>
          <p:nvPr>
            <p:ph idx="1"/>
          </p:nvPr>
        </p:nvSpPr>
        <p:spPr>
          <a:xfrm>
            <a:off x="647279" y="2315419"/>
            <a:ext cx="2687637" cy="381642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effectLst/>
              </a:rPr>
              <a:t>Brains of newborns react to </a:t>
            </a:r>
            <a:r>
              <a:rPr lang="en-US" dirty="0" err="1" smtClean="0">
                <a:effectLst/>
              </a:rPr>
              <a:t>ba</a:t>
            </a:r>
            <a:r>
              <a:rPr lang="en-US" dirty="0" smtClean="0">
                <a:effectLst/>
              </a:rPr>
              <a:t>/</a:t>
            </a:r>
            <a:r>
              <a:rPr lang="en-US" dirty="0" err="1" smtClean="0">
                <a:effectLst/>
              </a:rPr>
              <a:t>ga</a:t>
            </a:r>
            <a:r>
              <a:rPr lang="en-US" dirty="0" smtClean="0">
                <a:effectLst/>
              </a:rPr>
              <a:t>/da syllables in the 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en-US" dirty="0" smtClean="0">
                <a:effectLst/>
              </a:rPr>
              <a:t>3–5 day of life in a way that allows for prediction of problems with learning to read years later.</a:t>
            </a:r>
            <a:endParaRPr lang="pl-PL" dirty="0" smtClean="0">
              <a:effectLst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09006"/>
            <a:ext cx="57912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21" y="0"/>
            <a:ext cx="2103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C00"/>
                </a:solidFill>
              </a:rPr>
              <a:t>Infants, syllables</a:t>
            </a:r>
            <a:endParaRPr lang="en-US" dirty="0" smtClean="0">
              <a:solidFill>
                <a:srgbClr val="FFCC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21" y="0"/>
            <a:ext cx="2103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704777"/>
            <a:ext cx="5356225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1"/>
          <p:cNvSpPr txBox="1">
            <a:spLocks/>
          </p:cNvSpPr>
          <p:nvPr/>
        </p:nvSpPr>
        <p:spPr bwMode="auto">
          <a:xfrm>
            <a:off x="665163" y="2276872"/>
            <a:ext cx="268763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kern="0" dirty="0" smtClean="0">
                <a:effectLst/>
              </a:rPr>
              <a:t>Brains of newborns react to </a:t>
            </a:r>
            <a:r>
              <a:rPr lang="en-US" kern="0" dirty="0" err="1" smtClean="0">
                <a:effectLst/>
              </a:rPr>
              <a:t>ba</a:t>
            </a:r>
            <a:r>
              <a:rPr lang="en-US" kern="0" dirty="0" smtClean="0">
                <a:effectLst/>
              </a:rPr>
              <a:t>/</a:t>
            </a:r>
            <a:r>
              <a:rPr lang="en-US" kern="0" dirty="0" err="1" smtClean="0">
                <a:effectLst/>
              </a:rPr>
              <a:t>ga</a:t>
            </a:r>
            <a:r>
              <a:rPr lang="en-US" kern="0" dirty="0" smtClean="0">
                <a:effectLst/>
              </a:rPr>
              <a:t>/da syllables in the </a:t>
            </a:r>
            <a:r>
              <a:rPr lang="pl-PL" kern="0" dirty="0" smtClean="0">
                <a:effectLst/>
              </a:rPr>
              <a:t/>
            </a:r>
            <a:br>
              <a:rPr lang="pl-PL" kern="0" dirty="0" smtClean="0">
                <a:effectLst/>
              </a:rPr>
            </a:br>
            <a:r>
              <a:rPr lang="en-US" kern="0" dirty="0" smtClean="0">
                <a:effectLst/>
              </a:rPr>
              <a:t>3–5 day of life in a way that allows for prediction of problems with learning to read years later.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kern="0" dirty="0" smtClean="0">
                <a:effectLst/>
              </a:rPr>
              <a:t>D.L. </a:t>
            </a:r>
            <a:r>
              <a:rPr lang="en-US" kern="0" dirty="0" err="1" smtClean="0">
                <a:effectLst/>
              </a:rPr>
              <a:t>Molfese</a:t>
            </a:r>
            <a:r>
              <a:rPr lang="en-US" kern="0" dirty="0" smtClean="0">
                <a:effectLst/>
              </a:rPr>
              <a:t>, 2008 </a:t>
            </a:r>
            <a:br>
              <a:rPr lang="en-US" kern="0" dirty="0" smtClean="0">
                <a:effectLst/>
              </a:rPr>
            </a:br>
            <a:r>
              <a:rPr lang="en-US" kern="0" dirty="0" smtClean="0">
                <a:effectLst/>
              </a:rPr>
              <a:t>(U. Louisville) </a:t>
            </a:r>
            <a:endParaRPr lang="pl-PL" kern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3681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2" name="Object 2">
            <a:hlinkClick r:id="rId4" action="ppaction://hlinkfile"/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8825105"/>
              </p:ext>
            </p:extLst>
          </p:nvPr>
        </p:nvGraphicFramePr>
        <p:xfrm>
          <a:off x="6372225" y="404813"/>
          <a:ext cx="2411413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550" name="Obraz - mapa bitowa" r:id="rId5" imgW="3352381" imgH="2838846" progId="Paint.Picture">
                  <p:embed/>
                </p:oleObj>
              </mc:Choice>
              <mc:Fallback>
                <p:oleObj name="Obraz - mapa bitowa" r:id="rId5" imgW="3352381" imgH="2838846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04813"/>
                        <a:ext cx="2411413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1363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19475" y="404813"/>
          <a:ext cx="2305050" cy="209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551" name="Obraz - mapa bitowa" r:id="rId7" imgW="2847619" imgH="2591162" progId="Paint.Picture">
                  <p:embed/>
                </p:oleObj>
              </mc:Choice>
              <mc:Fallback>
                <p:oleObj name="Obraz - mapa bitowa" r:id="rId7" imgW="2847619" imgH="259116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04813"/>
                        <a:ext cx="2305050" cy="209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6443663" y="2636838"/>
            <a:ext cx="227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Humanized interface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Store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3635375" y="2636838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Applications, search,  </a:t>
            </a:r>
          </a:p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20 questions game.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2555875" y="148431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Query</a:t>
            </a:r>
          </a:p>
        </p:txBody>
      </p:sp>
      <p:graphicFrame>
        <p:nvGraphicFramePr>
          <p:cNvPr id="271368" name="Object 4">
            <a:hlinkClick r:id="rId9" action="ppaction://hlinkfile"/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3850" y="260350"/>
          <a:ext cx="2249488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552" name="Obraz - mapa bitowa" r:id="rId10" imgW="3847619" imgH="3742857" progId="Paint.Picture">
                  <p:embed/>
                </p:oleObj>
              </mc:Choice>
              <mc:Fallback>
                <p:oleObj name="Obraz - mapa bitowa" r:id="rId10" imgW="3847619" imgH="37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2249488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1145" name="Line 9"/>
          <p:cNvSpPr>
            <a:spLocks noChangeShapeType="1"/>
          </p:cNvSpPr>
          <p:nvPr/>
        </p:nvSpPr>
        <p:spPr bwMode="auto">
          <a:xfrm>
            <a:off x="2627313" y="1341438"/>
            <a:ext cx="6492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46" name="Line 10"/>
          <p:cNvSpPr>
            <a:spLocks noChangeShapeType="1"/>
          </p:cNvSpPr>
          <p:nvPr/>
        </p:nvSpPr>
        <p:spPr bwMode="auto">
          <a:xfrm>
            <a:off x="5867400" y="1341438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47" name="Line 11"/>
          <p:cNvSpPr>
            <a:spLocks noChangeShapeType="1"/>
          </p:cNvSpPr>
          <p:nvPr/>
        </p:nvSpPr>
        <p:spPr bwMode="auto">
          <a:xfrm flipV="1">
            <a:off x="1403350" y="3068638"/>
            <a:ext cx="0" cy="10810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468313" y="2565400"/>
            <a:ext cx="202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Semantic memory</a:t>
            </a:r>
          </a:p>
        </p:txBody>
      </p:sp>
      <p:graphicFrame>
        <p:nvGraphicFramePr>
          <p:cNvPr id="271373" name="Object 5"/>
          <p:cNvGraphicFramePr>
            <a:graphicFrameLocks noChangeAspect="1"/>
          </p:cNvGraphicFramePr>
          <p:nvPr/>
        </p:nvGraphicFramePr>
        <p:xfrm>
          <a:off x="6443663" y="4365625"/>
          <a:ext cx="2376487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553" name="Obraz - mapa bitowa" r:id="rId12" imgW="2343477" imgH="1038370" progId="Paint.Picture">
                  <p:embed/>
                </p:oleObj>
              </mc:Choice>
              <mc:Fallback>
                <p:oleObj name="Obraz - mapa bitowa" r:id="rId12" imgW="2343477" imgH="103837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365625"/>
                        <a:ext cx="2376487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787900" y="594995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Parser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819525" y="42926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Part of speech tagger</a:t>
            </a:r>
          </a:p>
          <a:p>
            <a:pPr algn="ctr"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&amp; phrase extractor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6461125" y="5445125"/>
            <a:ext cx="22542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On line dictionaries</a:t>
            </a:r>
          </a:p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Active search and </a:t>
            </a:r>
            <a:b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dialogues with users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2771775" y="6092825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Manual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2700338" y="51577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verification</a:t>
            </a:r>
          </a:p>
        </p:txBody>
      </p:sp>
      <p:pic>
        <p:nvPicPr>
          <p:cNvPr id="271379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08500"/>
            <a:ext cx="17716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1156" name="Line 20"/>
          <p:cNvSpPr>
            <a:spLocks noChangeShapeType="1"/>
          </p:cNvSpPr>
          <p:nvPr/>
        </p:nvSpPr>
        <p:spPr bwMode="auto">
          <a:xfrm>
            <a:off x="2268538" y="3573463"/>
            <a:ext cx="6480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57" name="Line 21"/>
          <p:cNvSpPr>
            <a:spLocks noChangeShapeType="1"/>
          </p:cNvSpPr>
          <p:nvPr/>
        </p:nvSpPr>
        <p:spPr bwMode="auto">
          <a:xfrm flipH="1">
            <a:off x="5651500" y="5157788"/>
            <a:ext cx="1152525" cy="935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58" name="Line 22"/>
          <p:cNvSpPr>
            <a:spLocks noChangeShapeType="1"/>
          </p:cNvSpPr>
          <p:nvPr/>
        </p:nvSpPr>
        <p:spPr bwMode="auto">
          <a:xfrm flipV="1">
            <a:off x="5148263" y="4941888"/>
            <a:ext cx="0" cy="935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59" name="Line 23"/>
          <p:cNvSpPr>
            <a:spLocks noChangeShapeType="1"/>
          </p:cNvSpPr>
          <p:nvPr/>
        </p:nvSpPr>
        <p:spPr bwMode="auto">
          <a:xfrm flipH="1">
            <a:off x="3563938" y="4941888"/>
            <a:ext cx="1008062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60" name="Line 24"/>
          <p:cNvSpPr>
            <a:spLocks noChangeShapeType="1"/>
          </p:cNvSpPr>
          <p:nvPr/>
        </p:nvSpPr>
        <p:spPr bwMode="auto">
          <a:xfrm flipH="1" flipV="1">
            <a:off x="2411413" y="5589588"/>
            <a:ext cx="720725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1161" name="Line 25"/>
          <p:cNvSpPr>
            <a:spLocks noChangeShapeType="1"/>
          </p:cNvSpPr>
          <p:nvPr/>
        </p:nvSpPr>
        <p:spPr bwMode="auto">
          <a:xfrm flipH="1">
            <a:off x="2411413" y="4652963"/>
            <a:ext cx="1368425" cy="3603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pl-PL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pic>
        <p:nvPicPr>
          <p:cNvPr id="26" name="Picture 4" descr="bod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53181"/>
            <a:ext cx="2476500" cy="347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772400" cy="792162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DREAM/HIT – larger view … </a:t>
            </a:r>
          </a:p>
        </p:txBody>
      </p:sp>
      <p:sp>
        <p:nvSpPr>
          <p:cNvPr id="735235" name="Text Box 3"/>
          <p:cNvSpPr txBox="1">
            <a:spLocks noChangeArrowheads="1"/>
          </p:cNvSpPr>
          <p:nvPr/>
        </p:nvSpPr>
        <p:spPr bwMode="auto">
          <a:xfrm>
            <a:off x="3913188" y="2852738"/>
            <a:ext cx="1654175" cy="409575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+mn-cs"/>
              </a:rPr>
              <a:t>HIT projects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+mn-cs"/>
            </a:endParaRPr>
          </a:p>
        </p:txBody>
      </p:sp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2627313" y="1341438"/>
            <a:ext cx="199548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T-T-S synthesis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>
            <a:off x="3779838" y="1989138"/>
            <a:ext cx="243363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Speech recognition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38" name="Line 6"/>
          <p:cNvSpPr>
            <a:spLocks noChangeShapeType="1"/>
          </p:cNvSpPr>
          <p:nvPr/>
        </p:nvSpPr>
        <p:spPr bwMode="auto">
          <a:xfrm flipV="1">
            <a:off x="4837113" y="2420938"/>
            <a:ext cx="22225" cy="4222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39" name="Line 7"/>
          <p:cNvSpPr>
            <a:spLocks noChangeShapeType="1"/>
          </p:cNvSpPr>
          <p:nvPr/>
        </p:nvSpPr>
        <p:spPr bwMode="auto">
          <a:xfrm flipH="1" flipV="1">
            <a:off x="2987675" y="1773238"/>
            <a:ext cx="1149350" cy="10604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0" name="Text Box 8"/>
          <p:cNvSpPr txBox="1">
            <a:spLocks noChangeArrowheads="1"/>
          </p:cNvSpPr>
          <p:nvPr/>
        </p:nvSpPr>
        <p:spPr bwMode="auto">
          <a:xfrm>
            <a:off x="1395413" y="3163888"/>
            <a:ext cx="187483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Talking heads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755650" y="1700213"/>
            <a:ext cx="15748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Behavioral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models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42" name="Line 10"/>
          <p:cNvSpPr>
            <a:spLocks noChangeShapeType="1"/>
          </p:cNvSpPr>
          <p:nvPr/>
        </p:nvSpPr>
        <p:spPr bwMode="auto">
          <a:xfrm flipH="1">
            <a:off x="2330450" y="1557338"/>
            <a:ext cx="296863" cy="6334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3" name="Line 11"/>
          <p:cNvSpPr>
            <a:spLocks noChangeShapeType="1"/>
          </p:cNvSpPr>
          <p:nvPr/>
        </p:nvSpPr>
        <p:spPr bwMode="auto">
          <a:xfrm flipH="1">
            <a:off x="3273425" y="3074988"/>
            <a:ext cx="635000" cy="2635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4" name="Text Box 12"/>
          <p:cNvSpPr txBox="1">
            <a:spLocks noChangeArrowheads="1"/>
          </p:cNvSpPr>
          <p:nvPr/>
        </p:nvSpPr>
        <p:spPr bwMode="auto">
          <a:xfrm>
            <a:off x="595313" y="3976688"/>
            <a:ext cx="1230312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Graphics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45" name="Line 13"/>
          <p:cNvSpPr>
            <a:spLocks noChangeShapeType="1"/>
          </p:cNvSpPr>
          <p:nvPr/>
        </p:nvSpPr>
        <p:spPr bwMode="auto">
          <a:xfrm flipH="1">
            <a:off x="1500188" y="3589338"/>
            <a:ext cx="841375" cy="3667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6" name="Text Box 14"/>
          <p:cNvSpPr txBox="1">
            <a:spLocks noChangeArrowheads="1"/>
          </p:cNvSpPr>
          <p:nvPr/>
        </p:nvSpPr>
        <p:spPr bwMode="auto">
          <a:xfrm>
            <a:off x="6227763" y="3024188"/>
            <a:ext cx="291623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Cognitive Architectures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47" name="Line 15"/>
          <p:cNvSpPr>
            <a:spLocks noChangeShapeType="1"/>
          </p:cNvSpPr>
          <p:nvPr/>
        </p:nvSpPr>
        <p:spPr bwMode="auto">
          <a:xfrm>
            <a:off x="5567363" y="3040063"/>
            <a:ext cx="660400" cy="1730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8" name="Line 16"/>
          <p:cNvSpPr>
            <a:spLocks noChangeShapeType="1"/>
          </p:cNvSpPr>
          <p:nvPr/>
        </p:nvSpPr>
        <p:spPr bwMode="auto">
          <a:xfrm>
            <a:off x="4735513" y="3273425"/>
            <a:ext cx="1463675" cy="6635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49" name="Text Box 17"/>
          <p:cNvSpPr txBox="1">
            <a:spLocks noChangeArrowheads="1"/>
          </p:cNvSpPr>
          <p:nvPr/>
        </p:nvSpPr>
        <p:spPr bwMode="auto">
          <a:xfrm>
            <a:off x="7491413" y="3968750"/>
            <a:ext cx="1312862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Cognitive science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0" name="Text Box 18"/>
          <p:cNvSpPr txBox="1">
            <a:spLocks noChangeArrowheads="1"/>
          </p:cNvSpPr>
          <p:nvPr/>
        </p:nvSpPr>
        <p:spPr bwMode="auto">
          <a:xfrm>
            <a:off x="3865563" y="3697288"/>
            <a:ext cx="455612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AI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1" name="Line 19"/>
          <p:cNvSpPr>
            <a:spLocks noChangeShapeType="1"/>
          </p:cNvSpPr>
          <p:nvPr/>
        </p:nvSpPr>
        <p:spPr bwMode="auto">
          <a:xfrm flipH="1">
            <a:off x="4086225" y="3252788"/>
            <a:ext cx="419100" cy="4143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52" name="Text Box 20"/>
          <p:cNvSpPr txBox="1">
            <a:spLocks noChangeArrowheads="1"/>
          </p:cNvSpPr>
          <p:nvPr/>
        </p:nvSpPr>
        <p:spPr bwMode="auto">
          <a:xfrm>
            <a:off x="5607050" y="4695825"/>
            <a:ext cx="1331913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A-Minds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3" name="Line 21"/>
          <p:cNvSpPr>
            <a:spLocks noChangeShapeType="1"/>
          </p:cNvSpPr>
          <p:nvPr/>
        </p:nvSpPr>
        <p:spPr bwMode="auto">
          <a:xfrm flipH="1">
            <a:off x="6970713" y="4727575"/>
            <a:ext cx="811212" cy="1984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54" name="Text Box 22"/>
          <p:cNvSpPr txBox="1">
            <a:spLocks noChangeArrowheads="1"/>
          </p:cNvSpPr>
          <p:nvPr/>
        </p:nvSpPr>
        <p:spPr bwMode="auto">
          <a:xfrm>
            <a:off x="2782888" y="4454525"/>
            <a:ext cx="1473200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Lingu-bots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5" name="Line 23"/>
          <p:cNvSpPr>
            <a:spLocks noChangeShapeType="1"/>
          </p:cNvSpPr>
          <p:nvPr/>
        </p:nvSpPr>
        <p:spPr bwMode="auto">
          <a:xfrm flipH="1">
            <a:off x="3881438" y="4111625"/>
            <a:ext cx="166687" cy="30956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56" name="Line 24"/>
          <p:cNvSpPr>
            <a:spLocks noChangeShapeType="1"/>
          </p:cNvSpPr>
          <p:nvPr/>
        </p:nvSpPr>
        <p:spPr bwMode="auto">
          <a:xfrm flipH="1" flipV="1">
            <a:off x="8145463" y="3467100"/>
            <a:ext cx="0" cy="4714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57" name="Text Box 25"/>
          <p:cNvSpPr txBox="1">
            <a:spLocks noChangeArrowheads="1"/>
          </p:cNvSpPr>
          <p:nvPr/>
        </p:nvSpPr>
        <p:spPr bwMode="auto">
          <a:xfrm>
            <a:off x="3995738" y="5013325"/>
            <a:ext cx="14732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Knowledge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modeling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8" name="Text Box 26"/>
          <p:cNvSpPr txBox="1">
            <a:spLocks noChangeArrowheads="1"/>
          </p:cNvSpPr>
          <p:nvPr/>
        </p:nvSpPr>
        <p:spPr bwMode="auto">
          <a:xfrm>
            <a:off x="1906588" y="5173663"/>
            <a:ext cx="171608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Info-retrieval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59" name="Line 27"/>
          <p:cNvSpPr>
            <a:spLocks noChangeShapeType="1"/>
          </p:cNvSpPr>
          <p:nvPr/>
        </p:nvSpPr>
        <p:spPr bwMode="auto">
          <a:xfrm flipH="1">
            <a:off x="2892425" y="4886325"/>
            <a:ext cx="223838" cy="244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0" name="Text Box 28"/>
          <p:cNvSpPr txBox="1">
            <a:spLocks noChangeArrowheads="1"/>
          </p:cNvSpPr>
          <p:nvPr/>
        </p:nvSpPr>
        <p:spPr bwMode="auto">
          <a:xfrm>
            <a:off x="909638" y="4716463"/>
            <a:ext cx="1716087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 avatars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61" name="Line 29"/>
          <p:cNvSpPr>
            <a:spLocks noChangeShapeType="1"/>
          </p:cNvSpPr>
          <p:nvPr/>
        </p:nvSpPr>
        <p:spPr bwMode="auto">
          <a:xfrm flipH="1">
            <a:off x="2062163" y="3581400"/>
            <a:ext cx="468312" cy="11033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2" name="Line 30"/>
          <p:cNvSpPr>
            <a:spLocks noChangeShapeType="1"/>
          </p:cNvSpPr>
          <p:nvPr/>
        </p:nvSpPr>
        <p:spPr bwMode="auto">
          <a:xfrm flipH="1" flipV="1">
            <a:off x="1557338" y="2398713"/>
            <a:ext cx="812800" cy="762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3" name="Line 31"/>
          <p:cNvSpPr>
            <a:spLocks noChangeShapeType="1"/>
          </p:cNvSpPr>
          <p:nvPr/>
        </p:nvSpPr>
        <p:spPr bwMode="auto">
          <a:xfrm>
            <a:off x="4114800" y="4113213"/>
            <a:ext cx="822325" cy="8969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4" name="Line 32"/>
          <p:cNvSpPr>
            <a:spLocks noChangeShapeType="1"/>
          </p:cNvSpPr>
          <p:nvPr/>
        </p:nvSpPr>
        <p:spPr bwMode="auto">
          <a:xfrm flipV="1">
            <a:off x="5468938" y="5132388"/>
            <a:ext cx="663575" cy="2254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5" name="Text Box 33"/>
          <p:cNvSpPr txBox="1">
            <a:spLocks noChangeArrowheads="1"/>
          </p:cNvSpPr>
          <p:nvPr/>
        </p:nvSpPr>
        <p:spPr bwMode="auto">
          <a:xfrm>
            <a:off x="5700713" y="3940175"/>
            <a:ext cx="1211262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Robotics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66" name="Line 34"/>
          <p:cNvSpPr>
            <a:spLocks noChangeShapeType="1"/>
          </p:cNvSpPr>
          <p:nvPr/>
        </p:nvSpPr>
        <p:spPr bwMode="auto">
          <a:xfrm flipV="1">
            <a:off x="6242050" y="3454400"/>
            <a:ext cx="981075" cy="4810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7" name="Line 35"/>
          <p:cNvSpPr>
            <a:spLocks noChangeShapeType="1"/>
          </p:cNvSpPr>
          <p:nvPr/>
        </p:nvSpPr>
        <p:spPr bwMode="auto">
          <a:xfrm flipV="1">
            <a:off x="6961188" y="3459163"/>
            <a:ext cx="747712" cy="13954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68" name="Text Box 36"/>
          <p:cNvSpPr txBox="1">
            <a:spLocks noChangeArrowheads="1"/>
          </p:cNvSpPr>
          <p:nvPr/>
        </p:nvSpPr>
        <p:spPr bwMode="auto">
          <a:xfrm>
            <a:off x="6732588" y="1628775"/>
            <a:ext cx="1857375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Brain models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69" name="Line 37"/>
          <p:cNvSpPr>
            <a:spLocks noChangeShapeType="1"/>
          </p:cNvSpPr>
          <p:nvPr/>
        </p:nvSpPr>
        <p:spPr bwMode="auto">
          <a:xfrm>
            <a:off x="7667625" y="2060575"/>
            <a:ext cx="0" cy="935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0" name="Text Box 38"/>
          <p:cNvSpPr txBox="1">
            <a:spLocks noChangeArrowheads="1"/>
          </p:cNvSpPr>
          <p:nvPr/>
        </p:nvSpPr>
        <p:spPr bwMode="auto">
          <a:xfrm>
            <a:off x="5219700" y="981075"/>
            <a:ext cx="1368425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Affective 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computing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71" name="Line 39"/>
          <p:cNvSpPr>
            <a:spLocks noChangeShapeType="1"/>
          </p:cNvSpPr>
          <p:nvPr/>
        </p:nvSpPr>
        <p:spPr bwMode="auto">
          <a:xfrm>
            <a:off x="6084888" y="1700213"/>
            <a:ext cx="1079500" cy="12969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2" name="Text Box 40"/>
          <p:cNvSpPr txBox="1">
            <a:spLocks noChangeArrowheads="1"/>
          </p:cNvSpPr>
          <p:nvPr/>
        </p:nvSpPr>
        <p:spPr bwMode="auto">
          <a:xfrm>
            <a:off x="5580063" y="5734050"/>
            <a:ext cx="14732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Episodic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Memory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73" name="Line 41"/>
          <p:cNvSpPr>
            <a:spLocks noChangeShapeType="1"/>
          </p:cNvSpPr>
          <p:nvPr/>
        </p:nvSpPr>
        <p:spPr bwMode="auto">
          <a:xfrm>
            <a:off x="6443663" y="5157788"/>
            <a:ext cx="792162" cy="3587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4" name="Text Box 42"/>
          <p:cNvSpPr txBox="1">
            <a:spLocks noChangeArrowheads="1"/>
          </p:cNvSpPr>
          <p:nvPr/>
        </p:nvSpPr>
        <p:spPr bwMode="auto">
          <a:xfrm>
            <a:off x="3348038" y="5949950"/>
            <a:ext cx="12954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Semantic memory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75" name="Line 43"/>
          <p:cNvSpPr>
            <a:spLocks noChangeShapeType="1"/>
          </p:cNvSpPr>
          <p:nvPr/>
        </p:nvSpPr>
        <p:spPr bwMode="auto">
          <a:xfrm>
            <a:off x="2851150" y="5589588"/>
            <a:ext cx="496888" cy="5762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6" name="Text Box 44"/>
          <p:cNvSpPr txBox="1">
            <a:spLocks noChangeArrowheads="1"/>
          </p:cNvSpPr>
          <p:nvPr/>
        </p:nvSpPr>
        <p:spPr bwMode="auto">
          <a:xfrm>
            <a:off x="7235825" y="5300663"/>
            <a:ext cx="14732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Working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Memory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77" name="Line 45"/>
          <p:cNvSpPr>
            <a:spLocks noChangeShapeType="1"/>
          </p:cNvSpPr>
          <p:nvPr/>
        </p:nvSpPr>
        <p:spPr bwMode="auto">
          <a:xfrm>
            <a:off x="6227763" y="5157788"/>
            <a:ext cx="0" cy="5762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8" name="Line 46"/>
          <p:cNvSpPr>
            <a:spLocks noChangeShapeType="1"/>
          </p:cNvSpPr>
          <p:nvPr/>
        </p:nvSpPr>
        <p:spPr bwMode="auto">
          <a:xfrm flipH="1">
            <a:off x="4643438" y="5157788"/>
            <a:ext cx="1512887" cy="115093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  <p:sp>
        <p:nvSpPr>
          <p:cNvPr id="735279" name="Text Box 47"/>
          <p:cNvSpPr txBox="1">
            <a:spLocks noChangeArrowheads="1"/>
          </p:cNvSpPr>
          <p:nvPr/>
        </p:nvSpPr>
        <p:spPr bwMode="auto">
          <a:xfrm>
            <a:off x="7524750" y="836613"/>
            <a:ext cx="1497013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15000"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Learning</a:t>
            </a:r>
            <a:endParaRPr lang="pl-PL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35280" name="Line 48"/>
          <p:cNvSpPr>
            <a:spLocks noChangeShapeType="1"/>
          </p:cNvSpPr>
          <p:nvPr/>
        </p:nvSpPr>
        <p:spPr bwMode="auto">
          <a:xfrm>
            <a:off x="8675688" y="1268413"/>
            <a:ext cx="0" cy="17287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500438"/>
            <a:ext cx="12493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196138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DREAM top-level architecture</a:t>
            </a:r>
          </a:p>
        </p:txBody>
      </p:sp>
      <p:grpSp>
        <p:nvGrpSpPr>
          <p:cNvPr id="272388" name="Group 4"/>
          <p:cNvGrpSpPr>
            <a:grpSpLocks/>
          </p:cNvGrpSpPr>
          <p:nvPr/>
        </p:nvGrpSpPr>
        <p:grpSpPr bwMode="auto">
          <a:xfrm>
            <a:off x="323850" y="620713"/>
            <a:ext cx="8172450" cy="4819650"/>
            <a:chOff x="336" y="717"/>
            <a:chExt cx="5148" cy="3036"/>
          </a:xfrm>
        </p:grpSpPr>
        <p:sp>
          <p:nvSpPr>
            <p:cNvPr id="2" name="AutoShape 5"/>
            <p:cNvSpPr>
              <a:spLocks noChangeAspect="1" noChangeArrowheads="1"/>
            </p:cNvSpPr>
            <p:nvPr/>
          </p:nvSpPr>
          <p:spPr bwMode="auto">
            <a:xfrm>
              <a:off x="336" y="717"/>
              <a:ext cx="5136" cy="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26" name="Text Box 6"/>
            <p:cNvSpPr txBox="1">
              <a:spLocks noChangeArrowheads="1"/>
            </p:cNvSpPr>
            <p:nvPr/>
          </p:nvSpPr>
          <p:spPr bwMode="auto">
            <a:xfrm>
              <a:off x="644" y="1910"/>
              <a:ext cx="925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Natural input modules</a:t>
              </a:r>
            </a:p>
          </p:txBody>
        </p:sp>
        <p:sp>
          <p:nvSpPr>
            <p:cNvPr id="184327" name="Text Box 7"/>
            <p:cNvSpPr txBox="1">
              <a:spLocks noChangeArrowheads="1"/>
            </p:cNvSpPr>
            <p:nvPr/>
          </p:nvSpPr>
          <p:spPr bwMode="auto">
            <a:xfrm>
              <a:off x="2082" y="2219"/>
              <a:ext cx="925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Cognitive functions</a:t>
              </a:r>
            </a:p>
          </p:txBody>
        </p:sp>
        <p:sp>
          <p:nvSpPr>
            <p:cNvPr id="184328" name="Text Box 8"/>
            <p:cNvSpPr txBox="1">
              <a:spLocks noChangeArrowheads="1"/>
            </p:cNvSpPr>
            <p:nvPr/>
          </p:nvSpPr>
          <p:spPr bwMode="auto">
            <a:xfrm>
              <a:off x="1466" y="2835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Affective</a:t>
              </a:r>
              <a:b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</a:b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functions</a:t>
              </a:r>
            </a:p>
          </p:txBody>
        </p:sp>
        <p:sp>
          <p:nvSpPr>
            <p:cNvPr id="184329" name="Text Box 9"/>
            <p:cNvSpPr txBox="1">
              <a:spLocks noChangeArrowheads="1"/>
            </p:cNvSpPr>
            <p:nvPr/>
          </p:nvSpPr>
          <p:spPr bwMode="auto">
            <a:xfrm>
              <a:off x="1363" y="986"/>
              <a:ext cx="1336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Web/text/</a:t>
              </a:r>
              <a:b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</a:b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databases interface</a:t>
              </a:r>
            </a:p>
          </p:txBody>
        </p:sp>
        <p:sp>
          <p:nvSpPr>
            <p:cNvPr id="184330" name="Text Box 10"/>
            <p:cNvSpPr txBox="1">
              <a:spLocks noChangeArrowheads="1"/>
            </p:cNvSpPr>
            <p:nvPr/>
          </p:nvSpPr>
          <p:spPr bwMode="auto">
            <a:xfrm>
              <a:off x="3315" y="2116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Behavior </a:t>
              </a:r>
            </a:p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control</a:t>
              </a:r>
            </a:p>
          </p:txBody>
        </p:sp>
        <p:sp>
          <p:nvSpPr>
            <p:cNvPr id="184331" name="Text Box 11"/>
            <p:cNvSpPr txBox="1">
              <a:spLocks noChangeArrowheads="1"/>
            </p:cNvSpPr>
            <p:nvPr/>
          </p:nvSpPr>
          <p:spPr bwMode="auto">
            <a:xfrm>
              <a:off x="3315" y="2732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Control of devices</a:t>
              </a:r>
            </a:p>
          </p:txBody>
        </p:sp>
        <p:sp>
          <p:nvSpPr>
            <p:cNvPr id="184332" name="Text Box 12"/>
            <p:cNvSpPr txBox="1">
              <a:spLocks noChangeArrowheads="1"/>
            </p:cNvSpPr>
            <p:nvPr/>
          </p:nvSpPr>
          <p:spPr bwMode="auto">
            <a:xfrm>
              <a:off x="4560" y="2112"/>
              <a:ext cx="924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Talking </a:t>
              </a:r>
            </a:p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head</a:t>
              </a:r>
            </a:p>
          </p:txBody>
        </p:sp>
        <p:sp>
          <p:nvSpPr>
            <p:cNvPr id="184333" name="Text Box 13"/>
            <p:cNvSpPr txBox="1">
              <a:spLocks noChangeArrowheads="1"/>
            </p:cNvSpPr>
            <p:nvPr/>
          </p:nvSpPr>
          <p:spPr bwMode="auto">
            <a:xfrm>
              <a:off x="3315" y="1500"/>
              <a:ext cx="924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Text to speech</a:t>
              </a:r>
            </a:p>
          </p:txBody>
        </p:sp>
        <p:sp>
          <p:nvSpPr>
            <p:cNvPr id="184334" name="Text Box 14"/>
            <p:cNvSpPr txBox="1">
              <a:spLocks noChangeArrowheads="1"/>
            </p:cNvSpPr>
            <p:nvPr/>
          </p:nvSpPr>
          <p:spPr bwMode="auto">
            <a:xfrm>
              <a:off x="2082" y="1602"/>
              <a:ext cx="925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NLP</a:t>
              </a:r>
            </a:p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functions</a:t>
              </a:r>
            </a:p>
          </p:txBody>
        </p:sp>
        <p:sp>
          <p:nvSpPr>
            <p:cNvPr id="184335" name="Line 15"/>
            <p:cNvSpPr>
              <a:spLocks noChangeShapeType="1"/>
            </p:cNvSpPr>
            <p:nvPr/>
          </p:nvSpPr>
          <p:spPr bwMode="auto">
            <a:xfrm flipH="1">
              <a:off x="1158" y="1398"/>
              <a:ext cx="513" cy="506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36" name="Line 16"/>
            <p:cNvSpPr>
              <a:spLocks noChangeShapeType="1"/>
            </p:cNvSpPr>
            <p:nvPr/>
          </p:nvSpPr>
          <p:spPr bwMode="auto">
            <a:xfrm flipH="1">
              <a:off x="1569" y="1806"/>
              <a:ext cx="513" cy="304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37" name="Line 17"/>
            <p:cNvSpPr>
              <a:spLocks noChangeShapeType="1"/>
            </p:cNvSpPr>
            <p:nvPr/>
          </p:nvSpPr>
          <p:spPr bwMode="auto">
            <a:xfrm>
              <a:off x="1158" y="2323"/>
              <a:ext cx="616" cy="506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38" name="Line 18"/>
            <p:cNvSpPr>
              <a:spLocks noChangeShapeType="1"/>
            </p:cNvSpPr>
            <p:nvPr/>
          </p:nvSpPr>
          <p:spPr bwMode="auto">
            <a:xfrm>
              <a:off x="1569" y="2214"/>
              <a:ext cx="513" cy="10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39" name="Line 19"/>
            <p:cNvSpPr>
              <a:spLocks noChangeShapeType="1"/>
            </p:cNvSpPr>
            <p:nvPr/>
          </p:nvSpPr>
          <p:spPr bwMode="auto">
            <a:xfrm flipH="1">
              <a:off x="2082" y="2626"/>
              <a:ext cx="411" cy="203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0" name="Line 20"/>
            <p:cNvSpPr>
              <a:spLocks noChangeShapeType="1"/>
            </p:cNvSpPr>
            <p:nvPr/>
          </p:nvSpPr>
          <p:spPr bwMode="auto">
            <a:xfrm flipH="1">
              <a:off x="2493" y="2010"/>
              <a:ext cx="1" cy="203"/>
            </a:xfrm>
            <a:prstGeom prst="line">
              <a:avLst/>
            </a:prstGeom>
            <a:noFill/>
            <a:ln w="12700" cmpd="dbl">
              <a:solidFill>
                <a:schemeClr val="bg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1" name="Line 21"/>
            <p:cNvSpPr>
              <a:spLocks noChangeShapeType="1"/>
            </p:cNvSpPr>
            <p:nvPr/>
          </p:nvSpPr>
          <p:spPr bwMode="auto">
            <a:xfrm flipH="1" flipV="1">
              <a:off x="2082" y="1394"/>
              <a:ext cx="514" cy="202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2" name="Line 22"/>
            <p:cNvSpPr>
              <a:spLocks noChangeShapeType="1"/>
            </p:cNvSpPr>
            <p:nvPr/>
          </p:nvSpPr>
          <p:spPr bwMode="auto">
            <a:xfrm flipH="1">
              <a:off x="3007" y="1708"/>
              <a:ext cx="308" cy="607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3" name="Line 23"/>
            <p:cNvSpPr>
              <a:spLocks noChangeShapeType="1"/>
            </p:cNvSpPr>
            <p:nvPr/>
          </p:nvSpPr>
          <p:spPr bwMode="auto">
            <a:xfrm flipH="1">
              <a:off x="4239" y="2315"/>
              <a:ext cx="309" cy="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 flipV="1">
              <a:off x="3007" y="2525"/>
              <a:ext cx="308" cy="304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5" name="Line 25"/>
            <p:cNvSpPr>
              <a:spLocks noChangeShapeType="1"/>
            </p:cNvSpPr>
            <p:nvPr/>
          </p:nvSpPr>
          <p:spPr bwMode="auto">
            <a:xfrm flipH="1">
              <a:off x="3007" y="2317"/>
              <a:ext cx="308" cy="10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6" name="Line 26"/>
            <p:cNvSpPr>
              <a:spLocks noChangeShapeType="1"/>
            </p:cNvSpPr>
            <p:nvPr/>
          </p:nvSpPr>
          <p:spPr bwMode="auto">
            <a:xfrm flipH="1">
              <a:off x="3828" y="1907"/>
              <a:ext cx="1" cy="203"/>
            </a:xfrm>
            <a:prstGeom prst="line">
              <a:avLst/>
            </a:prstGeom>
            <a:noFill/>
            <a:ln w="12700" cmpd="dbl">
              <a:solidFill>
                <a:schemeClr val="bg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184347" name="Text Box 27"/>
            <p:cNvSpPr txBox="1">
              <a:spLocks noChangeArrowheads="1"/>
            </p:cNvSpPr>
            <p:nvPr/>
          </p:nvSpPr>
          <p:spPr bwMode="auto">
            <a:xfrm>
              <a:off x="2493" y="3246"/>
              <a:ext cx="925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Specialized</a:t>
              </a:r>
            </a:p>
            <a:p>
              <a:pPr algn="ctr" eaLnBrk="0" hangingPunct="0">
                <a:defRPr/>
              </a:pPr>
              <a:r>
                <a:rPr lang="en-US" sz="1600">
                  <a:solidFill>
                    <a:srgbClr val="FFFFFF"/>
                  </a:solidFill>
                  <a:latin typeface="Arial Unicode MS" pitchFamily="34" charset="-128"/>
                  <a:cs typeface="+mn-cs"/>
                </a:rPr>
                <a:t>agents</a:t>
              </a:r>
            </a:p>
          </p:txBody>
        </p:sp>
        <p:sp>
          <p:nvSpPr>
            <p:cNvPr id="184348" name="Line 28"/>
            <p:cNvSpPr>
              <a:spLocks noChangeShapeType="1"/>
            </p:cNvSpPr>
            <p:nvPr/>
          </p:nvSpPr>
          <p:spPr bwMode="auto">
            <a:xfrm flipH="1" flipV="1">
              <a:off x="2699" y="2632"/>
              <a:ext cx="308" cy="608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pic>
        <p:nvPicPr>
          <p:cNvPr id="272389" name="Picture 2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88913"/>
            <a:ext cx="1524000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0" name="Text Box 30"/>
          <p:cNvSpPr txBox="1">
            <a:spLocks noChangeArrowheads="1"/>
          </p:cNvSpPr>
          <p:nvPr/>
        </p:nvSpPr>
        <p:spPr bwMode="auto">
          <a:xfrm>
            <a:off x="457200" y="5734050"/>
            <a:ext cx="8458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Tahoma" pitchFamily="34" charset="0"/>
                <a:cs typeface="+mn-cs"/>
              </a:rPr>
              <a:t>DREAM project is focused on perception (visual, auditory, text inputs), cognitive functions (reasoning based on perceptions), natural language communication in well defined contexts, real time control of the simulated/physical head.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dirty="0" smtClean="0"/>
              <a:t>Conclusions</a:t>
            </a:r>
            <a:endParaRPr lang="pl-PL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472488" cy="4897437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</a:pPr>
            <a:endParaRPr lang="en-US" sz="3200" dirty="0" smtClean="0"/>
          </a:p>
          <a:p>
            <a:pPr algn="ctr" eaLnBrk="1" hangingPunct="1">
              <a:spcBef>
                <a:spcPts val="1200"/>
              </a:spcBef>
            </a:pPr>
            <a:endParaRPr lang="en-US" sz="3200" dirty="0"/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sz="3200" dirty="0" smtClean="0"/>
              <a:t>So much work to do … 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sz="3200" dirty="0" smtClean="0"/>
              <a:t>at every level!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en-US" sz="3200" dirty="0" smtClean="0"/>
              <a:t>Any shortcuts to understanding of </a:t>
            </a:r>
            <a:br>
              <a:rPr lang="en-US" sz="3200" dirty="0" smtClean="0"/>
            </a:br>
            <a:r>
              <a:rPr lang="en-US" sz="3200" smtClean="0"/>
              <a:t>human behavior? 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-19391"/>
            <a:ext cx="1457367" cy="223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188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80" y="197485"/>
            <a:ext cx="6124575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7933" y="1311910"/>
            <a:ext cx="6124575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312" y="3532237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869275" y="5445348"/>
            <a:ext cx="79372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Recent conferences</a:t>
            </a:r>
            <a:r>
              <a:rPr lang="pl-PL" dirty="0" smtClean="0">
                <a:solidFill>
                  <a:srgbClr val="EAEAEA"/>
                </a:solidFill>
                <a:latin typeface="Calibri" pitchFamily="34" charset="0"/>
              </a:rPr>
              <a:t>: </a:t>
            </a:r>
            <a:r>
              <a:rPr lang="pl-PL" dirty="0" err="1" smtClean="0">
                <a:solidFill>
                  <a:srgbClr val="EAEAEA"/>
                </a:solidFill>
                <a:latin typeface="Calibri" pitchFamily="34" charset="0"/>
              </a:rPr>
              <a:t>Neuromania</a:t>
            </a:r>
            <a:r>
              <a:rPr lang="pl-PL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pl-PL" dirty="0" err="1" smtClean="0">
                <a:solidFill>
                  <a:srgbClr val="EAEAEA"/>
                </a:solidFill>
                <a:latin typeface="Calibri" pitchFamily="34" charset="0"/>
              </a:rPr>
              <a:t>Neurohistor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y of art</a:t>
            </a:r>
            <a:r>
              <a:rPr lang="pl-PL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dirty="0" smtClean="0">
                <a:solidFill>
                  <a:srgbClr val="EAEAEA"/>
                </a:solidFill>
                <a:latin typeface="Calibri" pitchFamily="34" charset="0"/>
              </a:rPr>
              <a:t>Homo </a:t>
            </a:r>
            <a:r>
              <a:rPr lang="pl-PL" dirty="0" err="1" smtClean="0">
                <a:solidFill>
                  <a:srgbClr val="EAEAEA"/>
                </a:solidFill>
                <a:latin typeface="Calibri" pitchFamily="34" charset="0"/>
              </a:rPr>
              <a:t>communicativus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</a:rPr>
              <a:t>Trends in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interdisciplinary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</a:rPr>
              <a:t>studies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http</a:t>
            </a:r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://</a:t>
            </a:r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www.kognitywistyka.umk.pl</a:t>
            </a:r>
            <a:endParaRPr lang="en-US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66" y="4172173"/>
            <a:ext cx="42211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neuromania.umk.pl/wp-content/uploads/2013/03/cropped-578037_228764107268288_1407678661_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3" y="2399381"/>
            <a:ext cx="60960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96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55600"/>
            <a:ext cx="7772400" cy="7747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NCU Projects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CI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7632700" cy="576262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Google W. Duch =&gt; List of projects, talks, papers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1957388"/>
            <a:ext cx="8424863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spcBef>
                <a:spcPts val="600"/>
              </a:spcBef>
            </a:pPr>
            <a:r>
              <a:rPr lang="en-US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Computational intelligence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(CI), main themes: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Foundations of computational intelligence: transformation based learning, k-separability, learning hard </a:t>
            </a:r>
            <a:r>
              <a:rPr lang="en-US" dirty="0" err="1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boole’an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problems.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Novel learning: projection pursuit networks, QPC (Quality of Projected Clusters), search-based neural training, transfer learning or learning from others (ULM), </a:t>
            </a:r>
            <a:r>
              <a:rPr lang="en-US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aRPM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 SFM ... 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Understanding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of data: prototype-based rules, visualization.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Similarity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based framework for metalearning, heterogeneous systems, new transfer functions for neural networks.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Feature selection, extraction, creation of enhanced spaces.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General meta-learning, or learning how to learn,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deep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learning.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7888" y="17463"/>
            <a:ext cx="1905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Meta-Learning in Decision Tree In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1" y="1116012"/>
            <a:ext cx="3095296" cy="46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16013"/>
            <a:ext cx="30480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28" y="1153031"/>
            <a:ext cx="30480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5888"/>
            <a:ext cx="8569325" cy="1077912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Few </a:t>
            </a:r>
            <a:r>
              <a:rPr lang="en-US" dirty="0"/>
              <a:t>Initiatives</a:t>
            </a:r>
            <a:endParaRPr lang="pl-PL" sz="2400" dirty="0" smtClean="0">
              <a:latin typeface="Arial Unicode MS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57188" y="1173707"/>
            <a:ext cx="8786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IEEE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Computational </a:t>
            </a: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Intelligence Society Task </a:t>
            </a:r>
            <a:r>
              <a:rPr lang="en-US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Force (J. Mandziuk &amp; W. Duch), </a:t>
            </a:r>
            <a:r>
              <a:rPr lang="en-US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Towards Human-like Intelligence. 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1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World Congress of Computational Intelligence 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2014 Special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Session: </a:t>
            </a:r>
            <a:b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Towards 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Human-like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Intelligence (A-H Tan, J. Mandziuk, W .Duch)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hlinkClick r:id="rId3"/>
              </a:rPr>
              <a:t>Brain-Mind Institute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School (25.06-3.08.2012), International Conference on Brain-Mind (ICBM) and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Brain-Mind Magazine (Juyang Weng, Michigan SU).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AGI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conference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Journal of Artificial General Intelligence comments on Cognitive Architectures and Autonomy: A Comparative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Review (special issue, 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eds. Tan A-H, Franklin S, Duch W).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BICA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Annual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International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Conf. on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Biologically Inspired Cognitive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Architectures, 3rd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Annual Meeting of the BICA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Society, Palermo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Italy,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31.10- 3.11.2012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32922"/>
            <a:ext cx="84963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76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/>
              <a:t>Exponential growth of power</a:t>
            </a:r>
          </a:p>
        </p:txBody>
      </p:sp>
      <p:pic>
        <p:nvPicPr>
          <p:cNvPr id="2140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66675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pole tekstowe 4"/>
          <p:cNvSpPr txBox="1">
            <a:spLocks noChangeArrowheads="1"/>
          </p:cNvSpPr>
          <p:nvPr/>
        </p:nvSpPr>
        <p:spPr bwMode="auto">
          <a:xfrm>
            <a:off x="7086600" y="1066800"/>
            <a:ext cx="18288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From </a:t>
            </a:r>
            <a:b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R. Kurzweil, </a:t>
            </a:r>
          </a:p>
          <a:p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Law of Accelerating Returns</a:t>
            </a:r>
          </a:p>
          <a:p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By 2020 PC computers</a:t>
            </a:r>
          </a:p>
          <a:p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will match the raw speed of brain operations!</a:t>
            </a:r>
          </a:p>
          <a:p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about organization of info flow?  </a:t>
            </a:r>
            <a:endParaRPr lang="pl-PL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-whi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20064</TotalTime>
  <Words>3249</Words>
  <Application>Microsoft Office PowerPoint</Application>
  <PresentationFormat>Pokaz na ekranie (4:3)</PresentationFormat>
  <Paragraphs>474</Paragraphs>
  <Slides>59</Slides>
  <Notes>56</Notes>
  <HiddenSlides>0</HiddenSlides>
  <MMClips>0</MMClips>
  <ScaleCrop>false</ScaleCrop>
  <HeadingPairs>
    <vt:vector size="6" baseType="variant">
      <vt:variant>
        <vt:lpstr>Motyw</vt:lpstr>
      </vt:variant>
      <vt:variant>
        <vt:i4>5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5" baseType="lpstr">
      <vt:lpstr>Projekt domyślny</vt:lpstr>
      <vt:lpstr>1_Projekt domyślny</vt:lpstr>
      <vt:lpstr>2_Projekt domyślny</vt:lpstr>
      <vt:lpstr>6_Projekt domyślny</vt:lpstr>
      <vt:lpstr>6_Marmur</vt:lpstr>
      <vt:lpstr>Obraz - mapa bitowa</vt:lpstr>
      <vt:lpstr>Grand challenge:  Computational Neurophenomics  for understanding people’s behavior</vt:lpstr>
      <vt:lpstr>Prezentacja programu PowerPoint</vt:lpstr>
      <vt:lpstr>Center of Modern  Interdisciplinary Technologies</vt:lpstr>
      <vt:lpstr>Our toys</vt:lpstr>
      <vt:lpstr>DI NCU Projects:NCI </vt:lpstr>
      <vt:lpstr>DI NCU Projects: CI</vt:lpstr>
      <vt:lpstr>Prezentacja programu PowerPoint</vt:lpstr>
      <vt:lpstr>Few Initiatives</vt:lpstr>
      <vt:lpstr>Exponential growth of power</vt:lpstr>
      <vt:lpstr>Understanding by creating brains</vt:lpstr>
      <vt:lpstr>EU FP7 FET Flagships</vt:lpstr>
      <vt:lpstr>Prezentacja programu PowerPoint</vt:lpstr>
      <vt:lpstr>How brains differ from computers</vt:lpstr>
      <vt:lpstr>From brains to machines</vt:lpstr>
      <vt:lpstr>Space/time scales</vt:lpstr>
      <vt:lpstr>Phenomics</vt:lpstr>
      <vt:lpstr>Neuropsychiatric Phenomics in 6 Levels</vt:lpstr>
      <vt:lpstr>Strategy for Phenomics Research</vt:lpstr>
      <vt:lpstr>From Genes to Neurons</vt:lpstr>
      <vt:lpstr>From Neurons to Behavior</vt:lpstr>
      <vt:lpstr>Neurocognitive Phenomics</vt:lpstr>
      <vt:lpstr>Structure and function</vt:lpstr>
      <vt:lpstr>Connectome Project</vt:lpstr>
      <vt:lpstr>Modules: core brain</vt:lpstr>
      <vt:lpstr>Private thoughts?</vt:lpstr>
      <vt:lpstr>Looking inside</vt:lpstr>
      <vt:lpstr>Blurred image? </vt:lpstr>
      <vt:lpstr>Hearing your thoughts</vt:lpstr>
      <vt:lpstr>Thought: time, frequency, place, energy </vt:lpstr>
      <vt:lpstr>Prezentacja programu PowerPoint</vt:lpstr>
      <vt:lpstr>Neurocognitive informatics</vt:lpstr>
      <vt:lpstr>Geometric model of mind</vt:lpstr>
      <vt:lpstr>From neurodynamics to P-spaces.</vt:lpstr>
      <vt:lpstr>Model of reading &amp; dyslexia</vt:lpstr>
      <vt:lpstr>Prezentacja programu PowerPoint</vt:lpstr>
      <vt:lpstr>Attractors</vt:lpstr>
      <vt:lpstr>Recurrence plots</vt:lpstr>
      <vt:lpstr>Normal-ADHD</vt:lpstr>
      <vt:lpstr>Normal-Autism</vt:lpstr>
      <vt:lpstr>Neurocognitive reps.</vt:lpstr>
      <vt:lpstr>How to become an expert?</vt:lpstr>
      <vt:lpstr>Internalization of environment</vt:lpstr>
      <vt:lpstr>Extreme plasticity</vt:lpstr>
      <vt:lpstr>Conspiracy views</vt:lpstr>
      <vt:lpstr>Learning styles</vt:lpstr>
      <vt:lpstr>Connectome and learning styles</vt:lpstr>
      <vt:lpstr>Learning styles 1st D </vt:lpstr>
      <vt:lpstr>Learning styles 2nd D</vt:lpstr>
      <vt:lpstr>4 styles and more</vt:lpstr>
      <vt:lpstr>Origin of the learning styles</vt:lpstr>
      <vt:lpstr>Creativity with words</vt:lpstr>
      <vt:lpstr>Abstract thinking</vt:lpstr>
      <vt:lpstr>Infants, syllables</vt:lpstr>
      <vt:lpstr>Infants, syllables</vt:lpstr>
      <vt:lpstr>Prezentacja programu PowerPoint</vt:lpstr>
      <vt:lpstr>DREAM/HIT – larger view … </vt:lpstr>
      <vt:lpstr>DREAM top-level architecture</vt:lpstr>
      <vt:lpstr>Conclusions</vt:lpstr>
      <vt:lpstr>Prezentacja programu PowerPoint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Consciousness and Creativity in Brain-inspired Cognitive Architectures</dc:title>
  <dc:subject>Consciousness, Creativity, Cognitive Architectures</dc:subject>
  <dc:creator>Włodzisław Duch;(Google: W. Duch)</dc:creator>
  <cp:keywords>Consciousness, Creativity, neural networks</cp:keywords>
  <cp:lastModifiedBy>Włodzisław Duch</cp:lastModifiedBy>
  <cp:revision>803</cp:revision>
  <cp:lastPrinted>1999-08-21T07:27:07Z</cp:lastPrinted>
  <dcterms:created xsi:type="dcterms:W3CDTF">1998-04-11T13:46:18Z</dcterms:created>
  <dcterms:modified xsi:type="dcterms:W3CDTF">2014-11-24T21:48:21Z</dcterms:modified>
</cp:coreProperties>
</file>